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52" r:id="rId2"/>
    <p:sldId id="256" r:id="rId3"/>
    <p:sldId id="257" r:id="rId4"/>
    <p:sldId id="258" r:id="rId5"/>
    <p:sldId id="259" r:id="rId6"/>
    <p:sldId id="261" r:id="rId7"/>
    <p:sldId id="262" r:id="rId8"/>
    <p:sldId id="264" r:id="rId9"/>
    <p:sldId id="260" r:id="rId10"/>
    <p:sldId id="347" r:id="rId11"/>
    <p:sldId id="346" r:id="rId12"/>
    <p:sldId id="266" r:id="rId13"/>
    <p:sldId id="263" r:id="rId14"/>
    <p:sldId id="338" r:id="rId15"/>
    <p:sldId id="339" r:id="rId16"/>
    <p:sldId id="349" r:id="rId17"/>
    <p:sldId id="348" r:id="rId18"/>
    <p:sldId id="350" r:id="rId19"/>
    <p:sldId id="340" r:id="rId20"/>
    <p:sldId id="343" r:id="rId21"/>
    <p:sldId id="351" r:id="rId22"/>
    <p:sldId id="345"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59" d="100"/>
          <a:sy n="59" d="100"/>
        </p:scale>
        <p:origin x="9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0765D4-E6AB-41C4-99D7-52919E009355}" type="datetimeFigureOut">
              <a:rPr kumimoji="1" lang="ja-JP" altLang="en-US" smtClean="0"/>
              <a:t>2021/5/21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D5B84-E347-4A0D-B888-2C4D79257031}" type="slidenum">
              <a:rPr kumimoji="1" lang="ja-JP" altLang="en-US" smtClean="0"/>
              <a:t>‹#›</a:t>
            </a:fld>
            <a:endParaRPr kumimoji="1" lang="ja-JP" altLang="en-US"/>
          </a:p>
        </p:txBody>
      </p:sp>
    </p:spTree>
    <p:extLst>
      <p:ext uri="{BB962C8B-B14F-4D97-AF65-F5344CB8AC3E}">
        <p14:creationId xmlns:p14="http://schemas.microsoft.com/office/powerpoint/2010/main" val="3466438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2</a:t>
            </a:fld>
            <a:endParaRPr kumimoji="1" lang="ja-JP" altLang="en-US"/>
          </a:p>
        </p:txBody>
      </p:sp>
    </p:spTree>
    <p:extLst>
      <p:ext uri="{BB962C8B-B14F-4D97-AF65-F5344CB8AC3E}">
        <p14:creationId xmlns:p14="http://schemas.microsoft.com/office/powerpoint/2010/main" val="53273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11</a:t>
            </a:fld>
            <a:endParaRPr kumimoji="1" lang="ja-JP" altLang="en-US"/>
          </a:p>
        </p:txBody>
      </p:sp>
    </p:spTree>
    <p:extLst>
      <p:ext uri="{BB962C8B-B14F-4D97-AF65-F5344CB8AC3E}">
        <p14:creationId xmlns:p14="http://schemas.microsoft.com/office/powerpoint/2010/main" val="351525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12</a:t>
            </a:fld>
            <a:endParaRPr kumimoji="1" lang="ja-JP" altLang="en-US"/>
          </a:p>
        </p:txBody>
      </p:sp>
    </p:spTree>
    <p:extLst>
      <p:ext uri="{BB962C8B-B14F-4D97-AF65-F5344CB8AC3E}">
        <p14:creationId xmlns:p14="http://schemas.microsoft.com/office/powerpoint/2010/main" val="6924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13</a:t>
            </a:fld>
            <a:endParaRPr kumimoji="1" lang="ja-JP" altLang="en-US"/>
          </a:p>
        </p:txBody>
      </p:sp>
    </p:spTree>
    <p:extLst>
      <p:ext uri="{BB962C8B-B14F-4D97-AF65-F5344CB8AC3E}">
        <p14:creationId xmlns:p14="http://schemas.microsoft.com/office/powerpoint/2010/main" val="3010316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14</a:t>
            </a:fld>
            <a:endParaRPr kumimoji="1" lang="ja-JP" altLang="en-US"/>
          </a:p>
        </p:txBody>
      </p:sp>
    </p:spTree>
    <p:extLst>
      <p:ext uri="{BB962C8B-B14F-4D97-AF65-F5344CB8AC3E}">
        <p14:creationId xmlns:p14="http://schemas.microsoft.com/office/powerpoint/2010/main" val="3218140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15</a:t>
            </a:fld>
            <a:endParaRPr kumimoji="1" lang="ja-JP" altLang="en-US"/>
          </a:p>
        </p:txBody>
      </p:sp>
    </p:spTree>
    <p:extLst>
      <p:ext uri="{BB962C8B-B14F-4D97-AF65-F5344CB8AC3E}">
        <p14:creationId xmlns:p14="http://schemas.microsoft.com/office/powerpoint/2010/main" val="1823518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16</a:t>
            </a:fld>
            <a:endParaRPr kumimoji="1" lang="ja-JP" altLang="en-US"/>
          </a:p>
        </p:txBody>
      </p:sp>
    </p:spTree>
    <p:extLst>
      <p:ext uri="{BB962C8B-B14F-4D97-AF65-F5344CB8AC3E}">
        <p14:creationId xmlns:p14="http://schemas.microsoft.com/office/powerpoint/2010/main" val="254855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17</a:t>
            </a:fld>
            <a:endParaRPr kumimoji="1" lang="ja-JP" altLang="en-US"/>
          </a:p>
        </p:txBody>
      </p:sp>
    </p:spTree>
    <p:extLst>
      <p:ext uri="{BB962C8B-B14F-4D97-AF65-F5344CB8AC3E}">
        <p14:creationId xmlns:p14="http://schemas.microsoft.com/office/powerpoint/2010/main" val="76842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18</a:t>
            </a:fld>
            <a:endParaRPr kumimoji="1" lang="ja-JP" altLang="en-US"/>
          </a:p>
        </p:txBody>
      </p:sp>
    </p:spTree>
    <p:extLst>
      <p:ext uri="{BB962C8B-B14F-4D97-AF65-F5344CB8AC3E}">
        <p14:creationId xmlns:p14="http://schemas.microsoft.com/office/powerpoint/2010/main" val="2850934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19</a:t>
            </a:fld>
            <a:endParaRPr kumimoji="1" lang="ja-JP" altLang="en-US"/>
          </a:p>
        </p:txBody>
      </p:sp>
    </p:spTree>
    <p:extLst>
      <p:ext uri="{BB962C8B-B14F-4D97-AF65-F5344CB8AC3E}">
        <p14:creationId xmlns:p14="http://schemas.microsoft.com/office/powerpoint/2010/main" val="3241144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20</a:t>
            </a:fld>
            <a:endParaRPr kumimoji="1" lang="ja-JP" altLang="en-US"/>
          </a:p>
        </p:txBody>
      </p:sp>
    </p:spTree>
    <p:extLst>
      <p:ext uri="{BB962C8B-B14F-4D97-AF65-F5344CB8AC3E}">
        <p14:creationId xmlns:p14="http://schemas.microsoft.com/office/powerpoint/2010/main" val="364002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3</a:t>
            </a:fld>
            <a:endParaRPr kumimoji="1" lang="ja-JP" altLang="en-US"/>
          </a:p>
        </p:txBody>
      </p:sp>
    </p:spTree>
    <p:extLst>
      <p:ext uri="{BB962C8B-B14F-4D97-AF65-F5344CB8AC3E}">
        <p14:creationId xmlns:p14="http://schemas.microsoft.com/office/powerpoint/2010/main" val="3977139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21</a:t>
            </a:fld>
            <a:endParaRPr kumimoji="1" lang="ja-JP" altLang="en-US"/>
          </a:p>
        </p:txBody>
      </p:sp>
    </p:spTree>
    <p:extLst>
      <p:ext uri="{BB962C8B-B14F-4D97-AF65-F5344CB8AC3E}">
        <p14:creationId xmlns:p14="http://schemas.microsoft.com/office/powerpoint/2010/main" val="284704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22</a:t>
            </a:fld>
            <a:endParaRPr kumimoji="1" lang="ja-JP" altLang="en-US"/>
          </a:p>
        </p:txBody>
      </p:sp>
    </p:spTree>
    <p:extLst>
      <p:ext uri="{BB962C8B-B14F-4D97-AF65-F5344CB8AC3E}">
        <p14:creationId xmlns:p14="http://schemas.microsoft.com/office/powerpoint/2010/main" val="271570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4</a:t>
            </a:fld>
            <a:endParaRPr kumimoji="1" lang="ja-JP" altLang="en-US"/>
          </a:p>
        </p:txBody>
      </p:sp>
    </p:spTree>
    <p:extLst>
      <p:ext uri="{BB962C8B-B14F-4D97-AF65-F5344CB8AC3E}">
        <p14:creationId xmlns:p14="http://schemas.microsoft.com/office/powerpoint/2010/main" val="2775448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5</a:t>
            </a:fld>
            <a:endParaRPr kumimoji="1" lang="ja-JP" altLang="en-US"/>
          </a:p>
        </p:txBody>
      </p:sp>
    </p:spTree>
    <p:extLst>
      <p:ext uri="{BB962C8B-B14F-4D97-AF65-F5344CB8AC3E}">
        <p14:creationId xmlns:p14="http://schemas.microsoft.com/office/powerpoint/2010/main" val="1832032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6</a:t>
            </a:fld>
            <a:endParaRPr kumimoji="1" lang="ja-JP" altLang="en-US"/>
          </a:p>
        </p:txBody>
      </p:sp>
    </p:spTree>
    <p:extLst>
      <p:ext uri="{BB962C8B-B14F-4D97-AF65-F5344CB8AC3E}">
        <p14:creationId xmlns:p14="http://schemas.microsoft.com/office/powerpoint/2010/main" val="331702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7</a:t>
            </a:fld>
            <a:endParaRPr kumimoji="1" lang="ja-JP" altLang="en-US"/>
          </a:p>
        </p:txBody>
      </p:sp>
    </p:spTree>
    <p:extLst>
      <p:ext uri="{BB962C8B-B14F-4D97-AF65-F5344CB8AC3E}">
        <p14:creationId xmlns:p14="http://schemas.microsoft.com/office/powerpoint/2010/main" val="2269395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8</a:t>
            </a:fld>
            <a:endParaRPr kumimoji="1" lang="ja-JP" altLang="en-US"/>
          </a:p>
        </p:txBody>
      </p:sp>
    </p:spTree>
    <p:extLst>
      <p:ext uri="{BB962C8B-B14F-4D97-AF65-F5344CB8AC3E}">
        <p14:creationId xmlns:p14="http://schemas.microsoft.com/office/powerpoint/2010/main" val="60400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9</a:t>
            </a:fld>
            <a:endParaRPr kumimoji="1" lang="ja-JP" altLang="en-US"/>
          </a:p>
        </p:txBody>
      </p:sp>
    </p:spTree>
    <p:extLst>
      <p:ext uri="{BB962C8B-B14F-4D97-AF65-F5344CB8AC3E}">
        <p14:creationId xmlns:p14="http://schemas.microsoft.com/office/powerpoint/2010/main" val="773296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CD5B84-E347-4A0D-B888-2C4D79257031}" type="slidenum">
              <a:rPr kumimoji="1" lang="ja-JP" altLang="en-US" smtClean="0"/>
              <a:t>10</a:t>
            </a:fld>
            <a:endParaRPr kumimoji="1" lang="ja-JP" altLang="en-US"/>
          </a:p>
        </p:txBody>
      </p:sp>
    </p:spTree>
    <p:extLst>
      <p:ext uri="{BB962C8B-B14F-4D97-AF65-F5344CB8AC3E}">
        <p14:creationId xmlns:p14="http://schemas.microsoft.com/office/powerpoint/2010/main" val="1225047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33A7D1-DBEC-46B4-9385-F23829B10CD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8D3C3E1-98FB-4A6E-A434-5FE7761BA4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CC3C34F-EB84-41FD-9ED2-B6F4C6AAA9E0}"/>
              </a:ext>
            </a:extLst>
          </p:cNvPr>
          <p:cNvSpPr>
            <a:spLocks noGrp="1"/>
          </p:cNvSpPr>
          <p:nvPr>
            <p:ph type="dt" sz="half" idx="10"/>
          </p:nvPr>
        </p:nvSpPr>
        <p:spPr/>
        <p:txBody>
          <a:bodyPr/>
          <a:lstStyle/>
          <a:p>
            <a:fld id="{1B506ECE-027D-4A74-A1C4-011C1884FCB8}" type="datetimeFigureOut">
              <a:rPr kumimoji="1" lang="ja-JP" altLang="en-US" smtClean="0"/>
              <a:t>2021/5/21</a:t>
            </a:fld>
            <a:endParaRPr kumimoji="1" lang="ja-JP" altLang="en-US"/>
          </a:p>
        </p:txBody>
      </p:sp>
      <p:sp>
        <p:nvSpPr>
          <p:cNvPr id="5" name="フッター プレースホルダー 4">
            <a:extLst>
              <a:ext uri="{FF2B5EF4-FFF2-40B4-BE49-F238E27FC236}">
                <a16:creationId xmlns:a16="http://schemas.microsoft.com/office/drawing/2014/main" id="{E5D2C20C-94A8-4FB6-A53B-C9F73C5D84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9412A0-683E-4B2C-A837-546F8E28A0B1}"/>
              </a:ext>
            </a:extLst>
          </p:cNvPr>
          <p:cNvSpPr>
            <a:spLocks noGrp="1"/>
          </p:cNvSpPr>
          <p:nvPr>
            <p:ph type="sldNum" sz="quarter" idx="12"/>
          </p:nvPr>
        </p:nvSpPr>
        <p:spPr/>
        <p:txBody>
          <a:bodyPr/>
          <a:lstStyle/>
          <a:p>
            <a:fld id="{C88A37FC-13DF-4A4E-BA92-2F6D183779B9}" type="slidenum">
              <a:rPr kumimoji="1" lang="ja-JP" altLang="en-US" smtClean="0"/>
              <a:t>‹#›</a:t>
            </a:fld>
            <a:endParaRPr kumimoji="1" lang="ja-JP" altLang="en-US"/>
          </a:p>
        </p:txBody>
      </p:sp>
    </p:spTree>
    <p:extLst>
      <p:ext uri="{BB962C8B-B14F-4D97-AF65-F5344CB8AC3E}">
        <p14:creationId xmlns:p14="http://schemas.microsoft.com/office/powerpoint/2010/main" val="2314024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2B2889-C19E-4D88-B5CF-7FCF9C26DE5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101CE0-C129-40A4-A847-E1A1107A375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006D4C0-2C7F-430D-8CCB-F32DCA089FAA}"/>
              </a:ext>
            </a:extLst>
          </p:cNvPr>
          <p:cNvSpPr>
            <a:spLocks noGrp="1"/>
          </p:cNvSpPr>
          <p:nvPr>
            <p:ph type="dt" sz="half" idx="10"/>
          </p:nvPr>
        </p:nvSpPr>
        <p:spPr/>
        <p:txBody>
          <a:bodyPr/>
          <a:lstStyle/>
          <a:p>
            <a:fld id="{1B506ECE-027D-4A74-A1C4-011C1884FCB8}" type="datetimeFigureOut">
              <a:rPr kumimoji="1" lang="ja-JP" altLang="en-US" smtClean="0"/>
              <a:t>2021/5/21</a:t>
            </a:fld>
            <a:endParaRPr kumimoji="1" lang="ja-JP" altLang="en-US"/>
          </a:p>
        </p:txBody>
      </p:sp>
      <p:sp>
        <p:nvSpPr>
          <p:cNvPr id="5" name="フッター プレースホルダー 4">
            <a:extLst>
              <a:ext uri="{FF2B5EF4-FFF2-40B4-BE49-F238E27FC236}">
                <a16:creationId xmlns:a16="http://schemas.microsoft.com/office/drawing/2014/main" id="{D99D9835-23D7-4CF1-988E-D213ACA061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C0B2F07-B0FC-4450-B9BC-23F8F8771EC3}"/>
              </a:ext>
            </a:extLst>
          </p:cNvPr>
          <p:cNvSpPr>
            <a:spLocks noGrp="1"/>
          </p:cNvSpPr>
          <p:nvPr>
            <p:ph type="sldNum" sz="quarter" idx="12"/>
          </p:nvPr>
        </p:nvSpPr>
        <p:spPr/>
        <p:txBody>
          <a:bodyPr/>
          <a:lstStyle/>
          <a:p>
            <a:fld id="{C88A37FC-13DF-4A4E-BA92-2F6D183779B9}" type="slidenum">
              <a:rPr kumimoji="1" lang="ja-JP" altLang="en-US" smtClean="0"/>
              <a:t>‹#›</a:t>
            </a:fld>
            <a:endParaRPr kumimoji="1" lang="ja-JP" altLang="en-US"/>
          </a:p>
        </p:txBody>
      </p:sp>
    </p:spTree>
    <p:extLst>
      <p:ext uri="{BB962C8B-B14F-4D97-AF65-F5344CB8AC3E}">
        <p14:creationId xmlns:p14="http://schemas.microsoft.com/office/powerpoint/2010/main" val="130931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60A0F95-2AE5-43FA-A41A-610D95C8CE8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8572CB-B8F4-44A8-85B4-2376817B6F0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2DF005-DBBA-4D9F-A676-F6BDBF20F629}"/>
              </a:ext>
            </a:extLst>
          </p:cNvPr>
          <p:cNvSpPr>
            <a:spLocks noGrp="1"/>
          </p:cNvSpPr>
          <p:nvPr>
            <p:ph type="dt" sz="half" idx="10"/>
          </p:nvPr>
        </p:nvSpPr>
        <p:spPr/>
        <p:txBody>
          <a:bodyPr/>
          <a:lstStyle/>
          <a:p>
            <a:fld id="{1B506ECE-027D-4A74-A1C4-011C1884FCB8}" type="datetimeFigureOut">
              <a:rPr kumimoji="1" lang="ja-JP" altLang="en-US" smtClean="0"/>
              <a:t>2021/5/21</a:t>
            </a:fld>
            <a:endParaRPr kumimoji="1" lang="ja-JP" altLang="en-US"/>
          </a:p>
        </p:txBody>
      </p:sp>
      <p:sp>
        <p:nvSpPr>
          <p:cNvPr id="5" name="フッター プレースホルダー 4">
            <a:extLst>
              <a:ext uri="{FF2B5EF4-FFF2-40B4-BE49-F238E27FC236}">
                <a16:creationId xmlns:a16="http://schemas.microsoft.com/office/drawing/2014/main" id="{3AF75951-68AF-4692-B549-1ABEFE797B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4BA02C-5261-4176-94AC-9A157A98EF3F}"/>
              </a:ext>
            </a:extLst>
          </p:cNvPr>
          <p:cNvSpPr>
            <a:spLocks noGrp="1"/>
          </p:cNvSpPr>
          <p:nvPr>
            <p:ph type="sldNum" sz="quarter" idx="12"/>
          </p:nvPr>
        </p:nvSpPr>
        <p:spPr/>
        <p:txBody>
          <a:bodyPr/>
          <a:lstStyle/>
          <a:p>
            <a:fld id="{C88A37FC-13DF-4A4E-BA92-2F6D183779B9}" type="slidenum">
              <a:rPr kumimoji="1" lang="ja-JP" altLang="en-US" smtClean="0"/>
              <a:t>‹#›</a:t>
            </a:fld>
            <a:endParaRPr kumimoji="1" lang="ja-JP" altLang="en-US"/>
          </a:p>
        </p:txBody>
      </p:sp>
    </p:spTree>
    <p:extLst>
      <p:ext uri="{BB962C8B-B14F-4D97-AF65-F5344CB8AC3E}">
        <p14:creationId xmlns:p14="http://schemas.microsoft.com/office/powerpoint/2010/main" val="240510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61C54F-7711-4ABD-98A3-39A25B4B8E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59D4A0B-629C-48DC-B0B7-E1A0FB610CE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55860C-00ED-4BCA-A436-BCA51DA41362}"/>
              </a:ext>
            </a:extLst>
          </p:cNvPr>
          <p:cNvSpPr>
            <a:spLocks noGrp="1"/>
          </p:cNvSpPr>
          <p:nvPr>
            <p:ph type="dt" sz="half" idx="10"/>
          </p:nvPr>
        </p:nvSpPr>
        <p:spPr/>
        <p:txBody>
          <a:bodyPr/>
          <a:lstStyle/>
          <a:p>
            <a:fld id="{1B506ECE-027D-4A74-A1C4-011C1884FCB8}" type="datetimeFigureOut">
              <a:rPr kumimoji="1" lang="ja-JP" altLang="en-US" smtClean="0"/>
              <a:t>2021/5/21</a:t>
            </a:fld>
            <a:endParaRPr kumimoji="1" lang="ja-JP" altLang="en-US"/>
          </a:p>
        </p:txBody>
      </p:sp>
      <p:sp>
        <p:nvSpPr>
          <p:cNvPr id="5" name="フッター プレースホルダー 4">
            <a:extLst>
              <a:ext uri="{FF2B5EF4-FFF2-40B4-BE49-F238E27FC236}">
                <a16:creationId xmlns:a16="http://schemas.microsoft.com/office/drawing/2014/main" id="{18069058-4981-4DBE-B872-B495145C46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659F8F6-F10E-4529-8BB4-CCC2CDF49D8F}"/>
              </a:ext>
            </a:extLst>
          </p:cNvPr>
          <p:cNvSpPr>
            <a:spLocks noGrp="1"/>
          </p:cNvSpPr>
          <p:nvPr>
            <p:ph type="sldNum" sz="quarter" idx="12"/>
          </p:nvPr>
        </p:nvSpPr>
        <p:spPr/>
        <p:txBody>
          <a:bodyPr/>
          <a:lstStyle/>
          <a:p>
            <a:fld id="{C88A37FC-13DF-4A4E-BA92-2F6D183779B9}" type="slidenum">
              <a:rPr kumimoji="1" lang="ja-JP" altLang="en-US" smtClean="0"/>
              <a:t>‹#›</a:t>
            </a:fld>
            <a:endParaRPr kumimoji="1" lang="ja-JP" altLang="en-US"/>
          </a:p>
        </p:txBody>
      </p:sp>
    </p:spTree>
    <p:extLst>
      <p:ext uri="{BB962C8B-B14F-4D97-AF65-F5344CB8AC3E}">
        <p14:creationId xmlns:p14="http://schemas.microsoft.com/office/powerpoint/2010/main" val="230438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63ED65-BF83-40AF-85B9-F1944EBF40A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2FC648B-5E17-49BA-93D8-A12C43DEF4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768810D-9AC3-4D59-BEED-D074D7E9C455}"/>
              </a:ext>
            </a:extLst>
          </p:cNvPr>
          <p:cNvSpPr>
            <a:spLocks noGrp="1"/>
          </p:cNvSpPr>
          <p:nvPr>
            <p:ph type="dt" sz="half" idx="10"/>
          </p:nvPr>
        </p:nvSpPr>
        <p:spPr/>
        <p:txBody>
          <a:bodyPr/>
          <a:lstStyle/>
          <a:p>
            <a:fld id="{1B506ECE-027D-4A74-A1C4-011C1884FCB8}" type="datetimeFigureOut">
              <a:rPr kumimoji="1" lang="ja-JP" altLang="en-US" smtClean="0"/>
              <a:t>2021/5/21</a:t>
            </a:fld>
            <a:endParaRPr kumimoji="1" lang="ja-JP" altLang="en-US"/>
          </a:p>
        </p:txBody>
      </p:sp>
      <p:sp>
        <p:nvSpPr>
          <p:cNvPr id="5" name="フッター プレースホルダー 4">
            <a:extLst>
              <a:ext uri="{FF2B5EF4-FFF2-40B4-BE49-F238E27FC236}">
                <a16:creationId xmlns:a16="http://schemas.microsoft.com/office/drawing/2014/main" id="{366F9808-FF3B-45A4-B88C-7199EA865B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B0B9DF-0E6F-4EE5-B043-F51FE52222F5}"/>
              </a:ext>
            </a:extLst>
          </p:cNvPr>
          <p:cNvSpPr>
            <a:spLocks noGrp="1"/>
          </p:cNvSpPr>
          <p:nvPr>
            <p:ph type="sldNum" sz="quarter" idx="12"/>
          </p:nvPr>
        </p:nvSpPr>
        <p:spPr/>
        <p:txBody>
          <a:bodyPr/>
          <a:lstStyle/>
          <a:p>
            <a:fld id="{C88A37FC-13DF-4A4E-BA92-2F6D183779B9}" type="slidenum">
              <a:rPr kumimoji="1" lang="ja-JP" altLang="en-US" smtClean="0"/>
              <a:t>‹#›</a:t>
            </a:fld>
            <a:endParaRPr kumimoji="1" lang="ja-JP" altLang="en-US"/>
          </a:p>
        </p:txBody>
      </p:sp>
    </p:spTree>
    <p:extLst>
      <p:ext uri="{BB962C8B-B14F-4D97-AF65-F5344CB8AC3E}">
        <p14:creationId xmlns:p14="http://schemas.microsoft.com/office/powerpoint/2010/main" val="367581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92F904-FB41-4470-AA49-A2CCD97A585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CFD720-2DA9-4DFC-BB3E-03FBB301409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AFE9CB3-10AC-461D-AE41-6002E0AFA12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3238EA0-DE0C-41D4-8EF8-755608BDEBAB}"/>
              </a:ext>
            </a:extLst>
          </p:cNvPr>
          <p:cNvSpPr>
            <a:spLocks noGrp="1"/>
          </p:cNvSpPr>
          <p:nvPr>
            <p:ph type="dt" sz="half" idx="10"/>
          </p:nvPr>
        </p:nvSpPr>
        <p:spPr/>
        <p:txBody>
          <a:bodyPr/>
          <a:lstStyle/>
          <a:p>
            <a:fld id="{1B506ECE-027D-4A74-A1C4-011C1884FCB8}" type="datetimeFigureOut">
              <a:rPr kumimoji="1" lang="ja-JP" altLang="en-US" smtClean="0"/>
              <a:t>2021/5/21</a:t>
            </a:fld>
            <a:endParaRPr kumimoji="1" lang="ja-JP" altLang="en-US"/>
          </a:p>
        </p:txBody>
      </p:sp>
      <p:sp>
        <p:nvSpPr>
          <p:cNvPr id="6" name="フッター プレースホルダー 5">
            <a:extLst>
              <a:ext uri="{FF2B5EF4-FFF2-40B4-BE49-F238E27FC236}">
                <a16:creationId xmlns:a16="http://schemas.microsoft.com/office/drawing/2014/main" id="{A543BA77-C18E-491A-8A8F-C4CDA883AA5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C473C39-CCD9-4E72-9C0D-5DECE0115482}"/>
              </a:ext>
            </a:extLst>
          </p:cNvPr>
          <p:cNvSpPr>
            <a:spLocks noGrp="1"/>
          </p:cNvSpPr>
          <p:nvPr>
            <p:ph type="sldNum" sz="quarter" idx="12"/>
          </p:nvPr>
        </p:nvSpPr>
        <p:spPr/>
        <p:txBody>
          <a:bodyPr/>
          <a:lstStyle/>
          <a:p>
            <a:fld id="{C88A37FC-13DF-4A4E-BA92-2F6D183779B9}" type="slidenum">
              <a:rPr kumimoji="1" lang="ja-JP" altLang="en-US" smtClean="0"/>
              <a:t>‹#›</a:t>
            </a:fld>
            <a:endParaRPr kumimoji="1" lang="ja-JP" altLang="en-US"/>
          </a:p>
        </p:txBody>
      </p:sp>
    </p:spTree>
    <p:extLst>
      <p:ext uri="{BB962C8B-B14F-4D97-AF65-F5344CB8AC3E}">
        <p14:creationId xmlns:p14="http://schemas.microsoft.com/office/powerpoint/2010/main" val="1701073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F71F43-FB93-4CCA-A3D6-0D9468A3441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E44BBBB-DA6C-4C91-95B6-2A219BC9FE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2DC10FC-58A9-47ED-B688-740C859186E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1494831-7910-4047-A65D-0FBFBAA5B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C0FA74C-A418-40E0-BE81-23434CB6CA8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65A838C-18F7-432B-983B-595389977EAD}"/>
              </a:ext>
            </a:extLst>
          </p:cNvPr>
          <p:cNvSpPr>
            <a:spLocks noGrp="1"/>
          </p:cNvSpPr>
          <p:nvPr>
            <p:ph type="dt" sz="half" idx="10"/>
          </p:nvPr>
        </p:nvSpPr>
        <p:spPr/>
        <p:txBody>
          <a:bodyPr/>
          <a:lstStyle/>
          <a:p>
            <a:fld id="{1B506ECE-027D-4A74-A1C4-011C1884FCB8}" type="datetimeFigureOut">
              <a:rPr kumimoji="1" lang="ja-JP" altLang="en-US" smtClean="0"/>
              <a:t>2021/5/21</a:t>
            </a:fld>
            <a:endParaRPr kumimoji="1" lang="ja-JP" altLang="en-US"/>
          </a:p>
        </p:txBody>
      </p:sp>
      <p:sp>
        <p:nvSpPr>
          <p:cNvPr id="8" name="フッター プレースホルダー 7">
            <a:extLst>
              <a:ext uri="{FF2B5EF4-FFF2-40B4-BE49-F238E27FC236}">
                <a16:creationId xmlns:a16="http://schemas.microsoft.com/office/drawing/2014/main" id="{D8B3CCFE-7D51-4F5B-B292-8D57A8213D7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0748520-6B3C-49E1-80BD-9539A35F4DF2}"/>
              </a:ext>
            </a:extLst>
          </p:cNvPr>
          <p:cNvSpPr>
            <a:spLocks noGrp="1"/>
          </p:cNvSpPr>
          <p:nvPr>
            <p:ph type="sldNum" sz="quarter" idx="12"/>
          </p:nvPr>
        </p:nvSpPr>
        <p:spPr/>
        <p:txBody>
          <a:bodyPr/>
          <a:lstStyle/>
          <a:p>
            <a:fld id="{C88A37FC-13DF-4A4E-BA92-2F6D183779B9}" type="slidenum">
              <a:rPr kumimoji="1" lang="ja-JP" altLang="en-US" smtClean="0"/>
              <a:t>‹#›</a:t>
            </a:fld>
            <a:endParaRPr kumimoji="1" lang="ja-JP" altLang="en-US"/>
          </a:p>
        </p:txBody>
      </p:sp>
    </p:spTree>
    <p:extLst>
      <p:ext uri="{BB962C8B-B14F-4D97-AF65-F5344CB8AC3E}">
        <p14:creationId xmlns:p14="http://schemas.microsoft.com/office/powerpoint/2010/main" val="230463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84CC42-F60B-4387-A803-85C81F31734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423E6D8-572D-4295-A2AC-3F820639280F}"/>
              </a:ext>
            </a:extLst>
          </p:cNvPr>
          <p:cNvSpPr>
            <a:spLocks noGrp="1"/>
          </p:cNvSpPr>
          <p:nvPr>
            <p:ph type="dt" sz="half" idx="10"/>
          </p:nvPr>
        </p:nvSpPr>
        <p:spPr/>
        <p:txBody>
          <a:bodyPr/>
          <a:lstStyle/>
          <a:p>
            <a:fld id="{1B506ECE-027D-4A74-A1C4-011C1884FCB8}" type="datetimeFigureOut">
              <a:rPr kumimoji="1" lang="ja-JP" altLang="en-US" smtClean="0"/>
              <a:t>2021/5/21</a:t>
            </a:fld>
            <a:endParaRPr kumimoji="1" lang="ja-JP" altLang="en-US"/>
          </a:p>
        </p:txBody>
      </p:sp>
      <p:sp>
        <p:nvSpPr>
          <p:cNvPr id="4" name="フッター プレースホルダー 3">
            <a:extLst>
              <a:ext uri="{FF2B5EF4-FFF2-40B4-BE49-F238E27FC236}">
                <a16:creationId xmlns:a16="http://schemas.microsoft.com/office/drawing/2014/main" id="{D3B41AFE-97C4-4338-83B4-7248F2C5F12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810935B-D5F9-4FF1-AF27-718CB6F7FAD1}"/>
              </a:ext>
            </a:extLst>
          </p:cNvPr>
          <p:cNvSpPr>
            <a:spLocks noGrp="1"/>
          </p:cNvSpPr>
          <p:nvPr>
            <p:ph type="sldNum" sz="quarter" idx="12"/>
          </p:nvPr>
        </p:nvSpPr>
        <p:spPr/>
        <p:txBody>
          <a:bodyPr/>
          <a:lstStyle/>
          <a:p>
            <a:fld id="{C88A37FC-13DF-4A4E-BA92-2F6D183779B9}" type="slidenum">
              <a:rPr kumimoji="1" lang="ja-JP" altLang="en-US" smtClean="0"/>
              <a:t>‹#›</a:t>
            </a:fld>
            <a:endParaRPr kumimoji="1" lang="ja-JP" altLang="en-US"/>
          </a:p>
        </p:txBody>
      </p:sp>
    </p:spTree>
    <p:extLst>
      <p:ext uri="{BB962C8B-B14F-4D97-AF65-F5344CB8AC3E}">
        <p14:creationId xmlns:p14="http://schemas.microsoft.com/office/powerpoint/2010/main" val="39224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58008D6-5181-40D2-9301-12CC02BE74CB}"/>
              </a:ext>
            </a:extLst>
          </p:cNvPr>
          <p:cNvSpPr>
            <a:spLocks noGrp="1"/>
          </p:cNvSpPr>
          <p:nvPr>
            <p:ph type="dt" sz="half" idx="10"/>
          </p:nvPr>
        </p:nvSpPr>
        <p:spPr/>
        <p:txBody>
          <a:bodyPr/>
          <a:lstStyle/>
          <a:p>
            <a:fld id="{1B506ECE-027D-4A74-A1C4-011C1884FCB8}" type="datetimeFigureOut">
              <a:rPr kumimoji="1" lang="ja-JP" altLang="en-US" smtClean="0"/>
              <a:t>2021/5/21</a:t>
            </a:fld>
            <a:endParaRPr kumimoji="1" lang="ja-JP" altLang="en-US"/>
          </a:p>
        </p:txBody>
      </p:sp>
      <p:sp>
        <p:nvSpPr>
          <p:cNvPr id="3" name="フッター プレースホルダー 2">
            <a:extLst>
              <a:ext uri="{FF2B5EF4-FFF2-40B4-BE49-F238E27FC236}">
                <a16:creationId xmlns:a16="http://schemas.microsoft.com/office/drawing/2014/main" id="{DFF31747-8C08-4A84-86D3-60A9E6012AE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5E6DD37-4617-4D88-B373-B6BDA4F3C14E}"/>
              </a:ext>
            </a:extLst>
          </p:cNvPr>
          <p:cNvSpPr>
            <a:spLocks noGrp="1"/>
          </p:cNvSpPr>
          <p:nvPr>
            <p:ph type="sldNum" sz="quarter" idx="12"/>
          </p:nvPr>
        </p:nvSpPr>
        <p:spPr/>
        <p:txBody>
          <a:bodyPr/>
          <a:lstStyle/>
          <a:p>
            <a:fld id="{C88A37FC-13DF-4A4E-BA92-2F6D183779B9}" type="slidenum">
              <a:rPr kumimoji="1" lang="ja-JP" altLang="en-US" smtClean="0"/>
              <a:t>‹#›</a:t>
            </a:fld>
            <a:endParaRPr kumimoji="1" lang="ja-JP" altLang="en-US"/>
          </a:p>
        </p:txBody>
      </p:sp>
    </p:spTree>
    <p:extLst>
      <p:ext uri="{BB962C8B-B14F-4D97-AF65-F5344CB8AC3E}">
        <p14:creationId xmlns:p14="http://schemas.microsoft.com/office/powerpoint/2010/main" val="188340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CEFD0A-AD80-47FB-A55E-8968AA6EFC8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88AB69-142F-47B2-8D5A-E324D0761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C3ADBC8-D8EF-4E59-93A7-C2847BEA5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8FC7D4C-3FB2-4E79-B906-07D430AD9009}"/>
              </a:ext>
            </a:extLst>
          </p:cNvPr>
          <p:cNvSpPr>
            <a:spLocks noGrp="1"/>
          </p:cNvSpPr>
          <p:nvPr>
            <p:ph type="dt" sz="half" idx="10"/>
          </p:nvPr>
        </p:nvSpPr>
        <p:spPr/>
        <p:txBody>
          <a:bodyPr/>
          <a:lstStyle/>
          <a:p>
            <a:fld id="{1B506ECE-027D-4A74-A1C4-011C1884FCB8}" type="datetimeFigureOut">
              <a:rPr kumimoji="1" lang="ja-JP" altLang="en-US" smtClean="0"/>
              <a:t>2021/5/21</a:t>
            </a:fld>
            <a:endParaRPr kumimoji="1" lang="ja-JP" altLang="en-US"/>
          </a:p>
        </p:txBody>
      </p:sp>
      <p:sp>
        <p:nvSpPr>
          <p:cNvPr id="6" name="フッター プレースホルダー 5">
            <a:extLst>
              <a:ext uri="{FF2B5EF4-FFF2-40B4-BE49-F238E27FC236}">
                <a16:creationId xmlns:a16="http://schemas.microsoft.com/office/drawing/2014/main" id="{C1394A62-2B11-484C-9F14-4B672663FA6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6A68322-64A3-41C8-9787-DBCDF6ECAD69}"/>
              </a:ext>
            </a:extLst>
          </p:cNvPr>
          <p:cNvSpPr>
            <a:spLocks noGrp="1"/>
          </p:cNvSpPr>
          <p:nvPr>
            <p:ph type="sldNum" sz="quarter" idx="12"/>
          </p:nvPr>
        </p:nvSpPr>
        <p:spPr/>
        <p:txBody>
          <a:bodyPr/>
          <a:lstStyle/>
          <a:p>
            <a:fld id="{C88A37FC-13DF-4A4E-BA92-2F6D183779B9}" type="slidenum">
              <a:rPr kumimoji="1" lang="ja-JP" altLang="en-US" smtClean="0"/>
              <a:t>‹#›</a:t>
            </a:fld>
            <a:endParaRPr kumimoji="1" lang="ja-JP" altLang="en-US"/>
          </a:p>
        </p:txBody>
      </p:sp>
    </p:spTree>
    <p:extLst>
      <p:ext uri="{BB962C8B-B14F-4D97-AF65-F5344CB8AC3E}">
        <p14:creationId xmlns:p14="http://schemas.microsoft.com/office/powerpoint/2010/main" val="17516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2137BD-FB16-42F4-9A45-F9A069504B6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9E7EC9F-DA8D-4E7E-A3F5-9D599D4F4A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67C2192-C430-423D-89A7-2FFD662E0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516D155-9C9F-4830-B516-F2539B38FB38}"/>
              </a:ext>
            </a:extLst>
          </p:cNvPr>
          <p:cNvSpPr>
            <a:spLocks noGrp="1"/>
          </p:cNvSpPr>
          <p:nvPr>
            <p:ph type="dt" sz="half" idx="10"/>
          </p:nvPr>
        </p:nvSpPr>
        <p:spPr/>
        <p:txBody>
          <a:bodyPr/>
          <a:lstStyle/>
          <a:p>
            <a:fld id="{1B506ECE-027D-4A74-A1C4-011C1884FCB8}" type="datetimeFigureOut">
              <a:rPr kumimoji="1" lang="ja-JP" altLang="en-US" smtClean="0"/>
              <a:t>2021/5/21</a:t>
            </a:fld>
            <a:endParaRPr kumimoji="1" lang="ja-JP" altLang="en-US"/>
          </a:p>
        </p:txBody>
      </p:sp>
      <p:sp>
        <p:nvSpPr>
          <p:cNvPr id="6" name="フッター プレースホルダー 5">
            <a:extLst>
              <a:ext uri="{FF2B5EF4-FFF2-40B4-BE49-F238E27FC236}">
                <a16:creationId xmlns:a16="http://schemas.microsoft.com/office/drawing/2014/main" id="{4DDB0013-E782-496A-BF07-A3F017B7B8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CC567BB-0F00-4320-85B1-8FB534B3DA30}"/>
              </a:ext>
            </a:extLst>
          </p:cNvPr>
          <p:cNvSpPr>
            <a:spLocks noGrp="1"/>
          </p:cNvSpPr>
          <p:nvPr>
            <p:ph type="sldNum" sz="quarter" idx="12"/>
          </p:nvPr>
        </p:nvSpPr>
        <p:spPr/>
        <p:txBody>
          <a:bodyPr/>
          <a:lstStyle/>
          <a:p>
            <a:fld id="{C88A37FC-13DF-4A4E-BA92-2F6D183779B9}" type="slidenum">
              <a:rPr kumimoji="1" lang="ja-JP" altLang="en-US" smtClean="0"/>
              <a:t>‹#›</a:t>
            </a:fld>
            <a:endParaRPr kumimoji="1" lang="ja-JP" altLang="en-US"/>
          </a:p>
        </p:txBody>
      </p:sp>
    </p:spTree>
    <p:extLst>
      <p:ext uri="{BB962C8B-B14F-4D97-AF65-F5344CB8AC3E}">
        <p14:creationId xmlns:p14="http://schemas.microsoft.com/office/powerpoint/2010/main" val="2314308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ACB1499-65D8-4EA6-9E5C-7EDF17EBE7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7F7F67E-0C41-4E04-A488-68AD7EF819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A9DAB5-5C07-4641-A9CE-51BAAFC7B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06ECE-027D-4A74-A1C4-011C1884FCB8}" type="datetimeFigureOut">
              <a:rPr kumimoji="1" lang="ja-JP" altLang="en-US" smtClean="0"/>
              <a:t>2021/5/21</a:t>
            </a:fld>
            <a:endParaRPr kumimoji="1" lang="ja-JP" altLang="en-US"/>
          </a:p>
        </p:txBody>
      </p:sp>
      <p:sp>
        <p:nvSpPr>
          <p:cNvPr id="5" name="フッター プレースホルダー 4">
            <a:extLst>
              <a:ext uri="{FF2B5EF4-FFF2-40B4-BE49-F238E27FC236}">
                <a16:creationId xmlns:a16="http://schemas.microsoft.com/office/drawing/2014/main" id="{5159D0ED-A995-40EC-9783-2C6DE83A88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BD34692-008B-4A80-A11E-722504617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A37FC-13DF-4A4E-BA92-2F6D183779B9}" type="slidenum">
              <a:rPr kumimoji="1" lang="ja-JP" altLang="en-US" smtClean="0"/>
              <a:t>‹#›</a:t>
            </a:fld>
            <a:endParaRPr kumimoji="1" lang="ja-JP" altLang="en-US"/>
          </a:p>
        </p:txBody>
      </p:sp>
    </p:spTree>
    <p:extLst>
      <p:ext uri="{BB962C8B-B14F-4D97-AF65-F5344CB8AC3E}">
        <p14:creationId xmlns:p14="http://schemas.microsoft.com/office/powerpoint/2010/main" val="2776836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WOvvyqJ-vwo"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s://www.youtube.com/watch?v=OYgVmOLF2mY" TargetMode="External"/><Relationship Id="rId4" Type="http://schemas.openxmlformats.org/officeDocument/2006/relationships/hyperlink" Target="https://www.youtube.com/watch?v=5DGwOJXSxq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heconversation.com/all-the-coronavirus-in-the-world-could-fit-inside-a-coke-can-with-plenty-of-room-to-spare-154226"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hosp.ncgm.go.jp/isc/vaccines/020/index.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snohd.org/ImageRepository/Document?documentId=6074"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hyperlink" Target="https://medical.nikkeibp.co.jp/leaf/mem/pub/series/miw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s://plaza.umin.ac.jp/~OIO/blog/author/yo/" TargetMode="External"/><Relationship Id="rId4" Type="http://schemas.openxmlformats.org/officeDocument/2006/relationships/hyperlink" Target="https://plaza.umin.ac.jp/~OIO/blog/2020/04/11/covid19%e3%81%aespike%e8%9b%8b%e7%99%bd%e8%b3%aa%e3%81%ae%e5%8f%97%e5%ae%b9%e4%bd%93%e7%b5%90%e5%90%88%e3%83%89%e3%83%a1%e3%82%a4%e3%83%b3%e3%81%a8%e3%83%92%e3%83%88ace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09F4BA-2FB5-40C9-8866-402C55B1F8D8}"/>
              </a:ext>
            </a:extLst>
          </p:cNvPr>
          <p:cNvSpPr>
            <a:spLocks noGrp="1"/>
          </p:cNvSpPr>
          <p:nvPr>
            <p:ph type="ctrTitle"/>
          </p:nvPr>
        </p:nvSpPr>
        <p:spPr>
          <a:xfrm>
            <a:off x="1524000" y="344304"/>
            <a:ext cx="9144000" cy="2328523"/>
          </a:xfrm>
        </p:spPr>
        <p:txBody>
          <a:bodyPr>
            <a:noAutofit/>
          </a:bodyPr>
          <a:lstStyle/>
          <a:p>
            <a:pPr>
              <a:lnSpc>
                <a:spcPct val="150000"/>
              </a:lnSpc>
            </a:pPr>
            <a:r>
              <a:rPr kumimoji="1" lang="en-US" altLang="ja-JP" sz="3200" dirty="0">
                <a:latin typeface="HG丸ｺﾞｼｯｸM-PRO" panose="020F0600000000000000" pitchFamily="50" charset="-128"/>
                <a:ea typeface="HG丸ｺﾞｼｯｸM-PRO" panose="020F0600000000000000" pitchFamily="50" charset="-128"/>
              </a:rPr>
              <a:t>T&amp;D</a:t>
            </a:r>
            <a:r>
              <a:rPr kumimoji="1" lang="ja-JP" altLang="en-US" sz="3200" dirty="0">
                <a:latin typeface="HG丸ｺﾞｼｯｸM-PRO" panose="020F0600000000000000" pitchFamily="50" charset="-128"/>
                <a:ea typeface="HG丸ｺﾞｼｯｸM-PRO" panose="020F0600000000000000" pitchFamily="50" charset="-128"/>
              </a:rPr>
              <a:t>（番外編）意見交換会</a:t>
            </a:r>
            <a:br>
              <a:rPr kumimoji="1" lang="en-US" altLang="ja-JP" sz="3600" dirty="0">
                <a:latin typeface="HG丸ｺﾞｼｯｸM-PRO" panose="020F0600000000000000" pitchFamily="50" charset="-128"/>
                <a:ea typeface="HG丸ｺﾞｼｯｸM-PRO" panose="020F0600000000000000" pitchFamily="50" charset="-128"/>
              </a:rPr>
            </a:br>
            <a:r>
              <a:rPr kumimoji="1" lang="ja-JP" altLang="en-US" sz="4400" dirty="0">
                <a:latin typeface="HG丸ｺﾞｼｯｸM-PRO" panose="020F0600000000000000" pitchFamily="50" charset="-128"/>
                <a:ea typeface="HG丸ｺﾞｼｯｸM-PRO" panose="020F0600000000000000" pitchFamily="50" charset="-128"/>
              </a:rPr>
              <a:t>教材としてのコロナウイルス</a:t>
            </a:r>
            <a:br>
              <a:rPr kumimoji="1" lang="en-US" altLang="ja-JP" sz="3200" dirty="0">
                <a:latin typeface="HG丸ｺﾞｼｯｸM-PRO" panose="020F0600000000000000" pitchFamily="50" charset="-128"/>
                <a:ea typeface="HG丸ｺﾞｼｯｸM-PRO" panose="020F0600000000000000" pitchFamily="50" charset="-128"/>
              </a:rPr>
            </a:br>
            <a:r>
              <a:rPr kumimoji="1" lang="en-US" altLang="ja-JP" sz="3200" dirty="0">
                <a:latin typeface="HG丸ｺﾞｼｯｸM-PRO" panose="020F0600000000000000" pitchFamily="50" charset="-128"/>
                <a:ea typeface="HG丸ｺﾞｼｯｸM-PRO" panose="020F0600000000000000" pitchFamily="50" charset="-128"/>
              </a:rPr>
              <a:t>2021</a:t>
            </a:r>
            <a:r>
              <a:rPr kumimoji="1" lang="ja-JP" altLang="en-US" sz="3200" dirty="0">
                <a:latin typeface="HG丸ｺﾞｼｯｸM-PRO" panose="020F0600000000000000" pitchFamily="50" charset="-128"/>
                <a:ea typeface="HG丸ｺﾞｼｯｸM-PRO" panose="020F0600000000000000" pitchFamily="50" charset="-128"/>
              </a:rPr>
              <a:t>年</a:t>
            </a:r>
            <a:r>
              <a:rPr kumimoji="1" lang="en-US" altLang="ja-JP" sz="3200" dirty="0">
                <a:latin typeface="HG丸ｺﾞｼｯｸM-PRO" panose="020F0600000000000000" pitchFamily="50" charset="-128"/>
                <a:ea typeface="HG丸ｺﾞｼｯｸM-PRO" panose="020F0600000000000000" pitchFamily="50" charset="-128"/>
              </a:rPr>
              <a:t>5</a:t>
            </a:r>
            <a:r>
              <a:rPr kumimoji="1" lang="ja-JP" altLang="en-US" sz="3200" dirty="0">
                <a:latin typeface="HG丸ｺﾞｼｯｸM-PRO" panose="020F0600000000000000" pitchFamily="50" charset="-128"/>
                <a:ea typeface="HG丸ｺﾞｼｯｸM-PRO" panose="020F0600000000000000" pitchFamily="50" charset="-128"/>
              </a:rPr>
              <a:t>月</a:t>
            </a:r>
            <a:r>
              <a:rPr kumimoji="1" lang="en-US" altLang="ja-JP" sz="3200" dirty="0">
                <a:latin typeface="HG丸ｺﾞｼｯｸM-PRO" panose="020F0600000000000000" pitchFamily="50" charset="-128"/>
                <a:ea typeface="HG丸ｺﾞｼｯｸM-PRO" panose="020F0600000000000000" pitchFamily="50" charset="-128"/>
              </a:rPr>
              <a:t>4</a:t>
            </a:r>
            <a:r>
              <a:rPr kumimoji="1" lang="ja-JP" altLang="en-US" sz="3200" dirty="0">
                <a:latin typeface="HG丸ｺﾞｼｯｸM-PRO" panose="020F0600000000000000" pitchFamily="50" charset="-128"/>
                <a:ea typeface="HG丸ｺﾞｼｯｸM-PRO" panose="020F0600000000000000" pitchFamily="50" charset="-128"/>
              </a:rPr>
              <a:t>日</a:t>
            </a:r>
          </a:p>
        </p:txBody>
      </p:sp>
      <p:sp>
        <p:nvSpPr>
          <p:cNvPr id="3" name="テキスト ボックス 2">
            <a:extLst>
              <a:ext uri="{FF2B5EF4-FFF2-40B4-BE49-F238E27FC236}">
                <a16:creationId xmlns:a16="http://schemas.microsoft.com/office/drawing/2014/main" id="{30EDF40D-637B-4C12-8EA7-AB9A4866B4E6}"/>
              </a:ext>
            </a:extLst>
          </p:cNvPr>
          <p:cNvSpPr txBox="1"/>
          <p:nvPr/>
        </p:nvSpPr>
        <p:spPr>
          <a:xfrm>
            <a:off x="869444" y="3110382"/>
            <a:ext cx="10837984" cy="3251852"/>
          </a:xfrm>
          <a:prstGeom prst="rect">
            <a:avLst/>
          </a:prstGeom>
          <a:noFill/>
          <a:ln>
            <a:solidFill>
              <a:schemeClr val="accent1"/>
            </a:solidFill>
          </a:ln>
        </p:spPr>
        <p:txBody>
          <a:bodyPr wrap="square" rtlCol="0">
            <a:spAutoFit/>
          </a:bodyPr>
          <a:lstStyle/>
          <a:p>
            <a:pPr>
              <a:lnSpc>
                <a:spcPct val="150000"/>
              </a:lnSpc>
            </a:pPr>
            <a:r>
              <a:rPr kumimoji="1" lang="ja-JP" altLang="en-US" sz="2000" dirty="0">
                <a:latin typeface="HG丸ｺﾞｼｯｸM-PRO" panose="020F0600000000000000" pitchFamily="50" charset="-128"/>
                <a:ea typeface="HG丸ｺﾞｼｯｸM-PRO" panose="020F0600000000000000" pitchFamily="50" charset="-128"/>
              </a:rPr>
              <a:t>　以下のスライドは、当日の意見交換会用に準備した資料に、コメントや新しいスライドを入れたものです。</a:t>
            </a:r>
            <a:r>
              <a:rPr lang="ja-JP" altLang="en-US" sz="2000" dirty="0">
                <a:latin typeface="HG丸ｺﾞｼｯｸM-PRO" panose="020F0600000000000000" pitchFamily="50" charset="-128"/>
                <a:ea typeface="HG丸ｺﾞｼｯｸM-PRO" panose="020F0600000000000000" pitchFamily="50" charset="-128"/>
              </a:rPr>
              <a:t>それぞれの資料を部分引用した元の</a:t>
            </a:r>
            <a:r>
              <a:rPr lang="en-US" altLang="ja-JP" sz="2000" dirty="0">
                <a:latin typeface="HG丸ｺﾞｼｯｸM-PRO" panose="020F0600000000000000" pitchFamily="50" charset="-128"/>
                <a:ea typeface="HG丸ｺﾞｼｯｸM-PRO" panose="020F0600000000000000" pitchFamily="50" charset="-128"/>
              </a:rPr>
              <a:t>URL</a:t>
            </a:r>
            <a:r>
              <a:rPr lang="ja-JP" altLang="en-US" sz="2000" dirty="0">
                <a:latin typeface="HG丸ｺﾞｼｯｸM-PRO" panose="020F0600000000000000" pitchFamily="50" charset="-128"/>
                <a:ea typeface="HG丸ｺﾞｼｯｸM-PRO" panose="020F0600000000000000" pitchFamily="50" charset="-128"/>
              </a:rPr>
              <a:t>を示してありますので、必要に応じて利用していただければと思います。</a:t>
            </a:r>
            <a:endParaRPr lang="en-US" altLang="ja-JP" sz="20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000" dirty="0">
                <a:latin typeface="HG丸ｺﾞｼｯｸM-PRO" panose="020F0600000000000000" pitchFamily="50" charset="-128"/>
                <a:ea typeface="HG丸ｺﾞｼｯｸM-PRO" panose="020F0600000000000000" pitchFamily="50" charset="-128"/>
              </a:rPr>
              <a:t>　一介の元生物教員が作成した資料であり、ウイルスや感染症の専門家によるものではありません。インターネットの情報がすべて正しいとは限らないこともお含みおきください。</a:t>
            </a:r>
            <a:endParaRPr lang="en-US" altLang="ja-JP" sz="20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000" dirty="0">
                <a:latin typeface="HG丸ｺﾞｼｯｸM-PRO" panose="020F0600000000000000" pitchFamily="50" charset="-128"/>
                <a:ea typeface="HG丸ｺﾞｼｯｸM-PRO" panose="020F0600000000000000" pitchFamily="50" charset="-128"/>
              </a:rPr>
              <a:t>　皆さんのお役に立つ部分があれば幸いです。</a:t>
            </a:r>
            <a:endParaRPr lang="en-US" altLang="ja-JP" sz="20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000" dirty="0">
                <a:latin typeface="HG丸ｺﾞｼｯｸM-PRO" panose="020F0600000000000000" pitchFamily="50" charset="-128"/>
                <a:ea typeface="HG丸ｺﾞｼｯｸM-PRO" panose="020F0600000000000000" pitchFamily="50" charset="-128"/>
              </a:rPr>
              <a:t>　　　　　　　　　　　　　　　　　　　　　　　　　　　　生物教育研究所　中道貞子</a:t>
            </a:r>
            <a:endParaRPr kumimoji="1" lang="ja-JP" altLang="en-US"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29429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22724CF-2C5A-4AA1-B48C-532D6D20F1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8726" y="1102915"/>
            <a:ext cx="6915027" cy="502150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15F4090A-E89F-47F1-AD35-D55EB3811AC4}"/>
              </a:ext>
            </a:extLst>
          </p:cNvPr>
          <p:cNvSpPr txBox="1"/>
          <p:nvPr/>
        </p:nvSpPr>
        <p:spPr>
          <a:xfrm>
            <a:off x="8216289" y="1286580"/>
            <a:ext cx="3389556" cy="646331"/>
          </a:xfrm>
          <a:prstGeom prst="rect">
            <a:avLst/>
          </a:prstGeom>
          <a:noFill/>
        </p:spPr>
        <p:txBody>
          <a:bodyPr wrap="square">
            <a:spAutoFit/>
          </a:bodyPr>
          <a:lstStyle/>
          <a:p>
            <a:r>
              <a:rPr lang="en-US" altLang="ja-JP" dirty="0"/>
              <a:t>http://jspp.kenkyuukai.jp/special/index.asp?id=33578</a:t>
            </a:r>
            <a:endParaRPr lang="ja-JP" altLang="en-US" dirty="0"/>
          </a:p>
        </p:txBody>
      </p:sp>
      <p:sp>
        <p:nvSpPr>
          <p:cNvPr id="3" name="テキスト ボックス 2">
            <a:extLst>
              <a:ext uri="{FF2B5EF4-FFF2-40B4-BE49-F238E27FC236}">
                <a16:creationId xmlns:a16="http://schemas.microsoft.com/office/drawing/2014/main" id="{E57D882C-9728-4AC2-8537-2DF08C31FFE3}"/>
              </a:ext>
            </a:extLst>
          </p:cNvPr>
          <p:cNvSpPr txBox="1"/>
          <p:nvPr/>
        </p:nvSpPr>
        <p:spPr>
          <a:xfrm>
            <a:off x="316522" y="351692"/>
            <a:ext cx="11289323" cy="646331"/>
          </a:xfrm>
          <a:prstGeom prst="rect">
            <a:avLst/>
          </a:prstGeom>
          <a:noFill/>
        </p:spPr>
        <p:txBody>
          <a:bodyPr wrap="square" rtlCol="0">
            <a:spAutoFit/>
          </a:bodyPr>
          <a:lstStyle/>
          <a:p>
            <a:r>
              <a:rPr kumimoji="1" lang="ja-JP" altLang="en-US" dirty="0"/>
              <a:t>日本病態プロテアーゼ学会　</a:t>
            </a:r>
            <a:endParaRPr kumimoji="1" lang="en-US" altLang="ja-JP" dirty="0"/>
          </a:p>
          <a:p>
            <a:r>
              <a:rPr lang="ja-JP" altLang="en-US" dirty="0"/>
              <a:t>「新型コロナウイルス</a:t>
            </a:r>
            <a:r>
              <a:rPr lang="en-US" altLang="ja-JP" dirty="0"/>
              <a:t>SARS-CoV-2</a:t>
            </a:r>
            <a:r>
              <a:rPr lang="ja-JP" altLang="en-US" dirty="0"/>
              <a:t>の宿主プロテアーゼによる開裂活性化　国立感染症研究所」　竹田誠</a:t>
            </a:r>
            <a:endParaRPr kumimoji="1" lang="ja-JP" altLang="en-US" dirty="0"/>
          </a:p>
        </p:txBody>
      </p:sp>
      <p:sp>
        <p:nvSpPr>
          <p:cNvPr id="5" name="テキスト ボックス 4">
            <a:extLst>
              <a:ext uri="{FF2B5EF4-FFF2-40B4-BE49-F238E27FC236}">
                <a16:creationId xmlns:a16="http://schemas.microsoft.com/office/drawing/2014/main" id="{27A8463F-38D7-4A6A-B634-6E2B5FBDA8BA}"/>
              </a:ext>
            </a:extLst>
          </p:cNvPr>
          <p:cNvSpPr txBox="1"/>
          <p:nvPr/>
        </p:nvSpPr>
        <p:spPr>
          <a:xfrm>
            <a:off x="1324708" y="6228308"/>
            <a:ext cx="7936523" cy="369332"/>
          </a:xfrm>
          <a:prstGeom prst="rect">
            <a:avLst/>
          </a:prstGeom>
          <a:noFill/>
        </p:spPr>
        <p:txBody>
          <a:bodyPr wrap="square" rtlCol="0">
            <a:spAutoFit/>
          </a:bodyPr>
          <a:lstStyle/>
          <a:p>
            <a:r>
              <a:rPr lang="ja-JP" altLang="en-US" b="0" i="0" dirty="0">
                <a:solidFill>
                  <a:srgbClr val="000000"/>
                </a:solidFill>
                <a:effectLst/>
                <a:latin typeface="メイリオ" panose="020B0604030504040204" pitchFamily="50" charset="-128"/>
                <a:ea typeface="メイリオ" panose="020B0604030504040204" pitchFamily="50" charset="-128"/>
              </a:rPr>
              <a:t>図</a:t>
            </a:r>
            <a:r>
              <a:rPr lang="en-US" altLang="ja-JP" b="0" i="0" dirty="0">
                <a:solidFill>
                  <a:srgbClr val="000000"/>
                </a:solidFill>
                <a:effectLst/>
                <a:latin typeface="メイリオ" panose="020B0604030504040204" pitchFamily="50" charset="-128"/>
                <a:ea typeface="メイリオ" panose="020B0604030504040204" pitchFamily="50" charset="-128"/>
              </a:rPr>
              <a:t>2 </a:t>
            </a:r>
            <a:r>
              <a:rPr lang="ja-JP" altLang="en-US" b="0" i="0" dirty="0">
                <a:solidFill>
                  <a:srgbClr val="000000"/>
                </a:solidFill>
                <a:effectLst/>
                <a:latin typeface="メイリオ" panose="020B0604030504040204" pitchFamily="50" charset="-128"/>
                <a:ea typeface="メイリオ" panose="020B0604030504040204" pitchFamily="50" charset="-128"/>
              </a:rPr>
              <a:t>　新型コロナウイルス（</a:t>
            </a:r>
            <a:r>
              <a:rPr lang="en-US" altLang="ja-JP" b="0" i="0" dirty="0">
                <a:solidFill>
                  <a:srgbClr val="000000"/>
                </a:solidFill>
                <a:effectLst/>
                <a:latin typeface="メイリオ" panose="020B0604030504040204" pitchFamily="50" charset="-128"/>
                <a:ea typeface="メイリオ" panose="020B0604030504040204" pitchFamily="50" charset="-128"/>
              </a:rPr>
              <a:t>SARS-CoV-2</a:t>
            </a:r>
            <a:r>
              <a:rPr lang="ja-JP" altLang="en-US" b="0" i="0" dirty="0">
                <a:solidFill>
                  <a:srgbClr val="000000"/>
                </a:solidFill>
                <a:effectLst/>
                <a:latin typeface="メイリオ" panose="020B0604030504040204" pitchFamily="50" charset="-128"/>
                <a:ea typeface="メイリオ" panose="020B0604030504040204" pitchFamily="50" charset="-128"/>
              </a:rPr>
              <a:t>）の開裂活性化と細胞侵入</a:t>
            </a:r>
            <a:endParaRPr kumimoji="1" lang="ja-JP" altLang="en-US" dirty="0"/>
          </a:p>
        </p:txBody>
      </p:sp>
      <p:sp>
        <p:nvSpPr>
          <p:cNvPr id="7" name="吹き出し: 線 6">
            <a:extLst>
              <a:ext uri="{FF2B5EF4-FFF2-40B4-BE49-F238E27FC236}">
                <a16:creationId xmlns:a16="http://schemas.microsoft.com/office/drawing/2014/main" id="{97DD7EF1-AFB3-46FE-A76C-50BDF2A44ED2}"/>
              </a:ext>
            </a:extLst>
          </p:cNvPr>
          <p:cNvSpPr/>
          <p:nvPr/>
        </p:nvSpPr>
        <p:spPr>
          <a:xfrm>
            <a:off x="8358553" y="3177347"/>
            <a:ext cx="3540371" cy="2578683"/>
          </a:xfrm>
          <a:prstGeom prst="borderCallout1">
            <a:avLst>
              <a:gd name="adj1" fmla="val 571"/>
              <a:gd name="adj2" fmla="val 46661"/>
              <a:gd name="adj3" fmla="val -25547"/>
              <a:gd name="adj4" fmla="val -61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C00000"/>
                </a:solidFill>
              </a:rPr>
              <a:t>意見交換会では、感染が「エンドサイトーシス」か「膜融合」か、どちら？ということが話題になりました。どちらの図もあるからです。</a:t>
            </a:r>
            <a:endParaRPr lang="en-US" altLang="ja-JP" dirty="0">
              <a:solidFill>
                <a:srgbClr val="C00000"/>
              </a:solidFill>
            </a:endParaRPr>
          </a:p>
          <a:p>
            <a:r>
              <a:rPr kumimoji="1" lang="ja-JP" altLang="en-US" dirty="0">
                <a:solidFill>
                  <a:srgbClr val="C00000"/>
                </a:solidFill>
              </a:rPr>
              <a:t>ここに紹介したサイトでは、どっちもあり？</a:t>
            </a:r>
            <a:endParaRPr kumimoji="1" lang="en-US" altLang="ja-JP" dirty="0">
              <a:solidFill>
                <a:srgbClr val="C00000"/>
              </a:solidFill>
            </a:endParaRPr>
          </a:p>
          <a:p>
            <a:r>
              <a:rPr lang="ja-JP" altLang="en-US" dirty="0">
                <a:solidFill>
                  <a:srgbClr val="C00000"/>
                </a:solidFill>
              </a:rPr>
              <a:t>説明は、上の</a:t>
            </a:r>
            <a:r>
              <a:rPr lang="en-US" altLang="ja-JP" dirty="0">
                <a:solidFill>
                  <a:srgbClr val="C00000"/>
                </a:solidFill>
              </a:rPr>
              <a:t>URL</a:t>
            </a:r>
            <a:r>
              <a:rPr lang="ja-JP" altLang="en-US" dirty="0">
                <a:solidFill>
                  <a:srgbClr val="C00000"/>
                </a:solidFill>
              </a:rPr>
              <a:t>サイトにあります</a:t>
            </a:r>
            <a:endParaRPr kumimoji="1" lang="ja-JP" altLang="en-US" dirty="0">
              <a:solidFill>
                <a:srgbClr val="C00000"/>
              </a:solidFill>
            </a:endParaRPr>
          </a:p>
        </p:txBody>
      </p:sp>
    </p:spTree>
    <p:extLst>
      <p:ext uri="{BB962C8B-B14F-4D97-AF65-F5344CB8AC3E}">
        <p14:creationId xmlns:p14="http://schemas.microsoft.com/office/powerpoint/2010/main" val="385716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E83FAC9-AD43-4E0A-9117-AF83D14ABA5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81371" y="1019568"/>
            <a:ext cx="7632088" cy="551256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69C9BBC7-710A-4753-B7A0-799D92EA10CC}"/>
              </a:ext>
            </a:extLst>
          </p:cNvPr>
          <p:cNvSpPr txBox="1"/>
          <p:nvPr/>
        </p:nvSpPr>
        <p:spPr>
          <a:xfrm>
            <a:off x="6389076" y="650236"/>
            <a:ext cx="5310555" cy="369332"/>
          </a:xfrm>
          <a:prstGeom prst="rect">
            <a:avLst/>
          </a:prstGeom>
          <a:noFill/>
        </p:spPr>
        <p:txBody>
          <a:bodyPr wrap="square">
            <a:spAutoFit/>
          </a:bodyPr>
          <a:lstStyle/>
          <a:p>
            <a:r>
              <a:rPr lang="en-US" altLang="ja-JP" dirty="0"/>
              <a:t>https://www.jiu.ac.jp/features/detail/id=6822</a:t>
            </a:r>
            <a:endParaRPr lang="ja-JP" altLang="en-US" dirty="0"/>
          </a:p>
        </p:txBody>
      </p:sp>
      <p:sp>
        <p:nvSpPr>
          <p:cNvPr id="3" name="テキスト ボックス 2">
            <a:extLst>
              <a:ext uri="{FF2B5EF4-FFF2-40B4-BE49-F238E27FC236}">
                <a16:creationId xmlns:a16="http://schemas.microsoft.com/office/drawing/2014/main" id="{CFDF1249-AAC0-4EB7-8784-C872B514975A}"/>
              </a:ext>
            </a:extLst>
          </p:cNvPr>
          <p:cNvSpPr txBox="1"/>
          <p:nvPr/>
        </p:nvSpPr>
        <p:spPr>
          <a:xfrm>
            <a:off x="691661" y="280904"/>
            <a:ext cx="6189784" cy="523220"/>
          </a:xfrm>
          <a:prstGeom prst="rect">
            <a:avLst/>
          </a:prstGeom>
          <a:noFill/>
        </p:spPr>
        <p:txBody>
          <a:bodyPr wrap="square" rtlCol="0">
            <a:spAutoFit/>
          </a:bodyPr>
          <a:lstStyle/>
          <a:p>
            <a:r>
              <a:rPr kumimoji="1" lang="en-US" altLang="ja-JP" sz="2800" dirty="0">
                <a:latin typeface="HG丸ｺﾞｼｯｸM-PRO" panose="020F0600000000000000" pitchFamily="50" charset="-128"/>
                <a:ea typeface="HG丸ｺﾞｼｯｸM-PRO" panose="020F0600000000000000" pitchFamily="50" charset="-128"/>
              </a:rPr>
              <a:t>SARS-CoV-2 </a:t>
            </a:r>
            <a:r>
              <a:rPr kumimoji="1" lang="ja-JP" altLang="en-US" sz="2800" dirty="0">
                <a:latin typeface="HG丸ｺﾞｼｯｸM-PRO" panose="020F0600000000000000" pitchFamily="50" charset="-128"/>
                <a:ea typeface="HG丸ｺﾞｼｯｸM-PRO" panose="020F0600000000000000" pitchFamily="50" charset="-128"/>
              </a:rPr>
              <a:t>複製サイクル</a:t>
            </a:r>
          </a:p>
        </p:txBody>
      </p:sp>
      <p:sp>
        <p:nvSpPr>
          <p:cNvPr id="6" name="吹き出し: 線 5">
            <a:extLst>
              <a:ext uri="{FF2B5EF4-FFF2-40B4-BE49-F238E27FC236}">
                <a16:creationId xmlns:a16="http://schemas.microsoft.com/office/drawing/2014/main" id="{E4D2D733-3F97-49B0-B534-9E275EA83C2A}"/>
              </a:ext>
            </a:extLst>
          </p:cNvPr>
          <p:cNvSpPr/>
          <p:nvPr/>
        </p:nvSpPr>
        <p:spPr>
          <a:xfrm>
            <a:off x="7631723" y="1388900"/>
            <a:ext cx="4067908" cy="546346"/>
          </a:xfrm>
          <a:prstGeom prst="borderCallout1">
            <a:avLst>
              <a:gd name="adj1" fmla="val -3048"/>
              <a:gd name="adj2" fmla="val 40564"/>
              <a:gd name="adj3" fmla="val -70254"/>
              <a:gd name="adj4" fmla="val 243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C00000"/>
                </a:solidFill>
              </a:rPr>
              <a:t>図の説明は　城西国際大学</a:t>
            </a:r>
            <a:r>
              <a:rPr lang="en-US" altLang="ja-JP" dirty="0">
                <a:solidFill>
                  <a:srgbClr val="C00000"/>
                </a:solidFill>
              </a:rPr>
              <a:t>HP</a:t>
            </a:r>
            <a:r>
              <a:rPr lang="ja-JP" altLang="en-US" dirty="0">
                <a:solidFill>
                  <a:srgbClr val="C00000"/>
                </a:solidFill>
              </a:rPr>
              <a:t>にあり</a:t>
            </a:r>
            <a:endParaRPr kumimoji="1" lang="ja-JP" altLang="en-US" dirty="0">
              <a:solidFill>
                <a:srgbClr val="C00000"/>
              </a:solidFill>
            </a:endParaRPr>
          </a:p>
        </p:txBody>
      </p:sp>
    </p:spTree>
    <p:extLst>
      <p:ext uri="{BB962C8B-B14F-4D97-AF65-F5344CB8AC3E}">
        <p14:creationId xmlns:p14="http://schemas.microsoft.com/office/powerpoint/2010/main" val="3576495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A9C3FF6-2048-460F-A529-F3E14B52CD1A}"/>
              </a:ext>
            </a:extLst>
          </p:cNvPr>
          <p:cNvSpPr txBox="1"/>
          <p:nvPr/>
        </p:nvSpPr>
        <p:spPr>
          <a:xfrm>
            <a:off x="890952" y="1013283"/>
            <a:ext cx="10668002" cy="1015663"/>
          </a:xfrm>
          <a:prstGeom prst="rect">
            <a:avLst/>
          </a:prstGeom>
          <a:noFill/>
        </p:spPr>
        <p:txBody>
          <a:bodyPr wrap="square">
            <a:spAutoFit/>
          </a:bodyPr>
          <a:lstStyle/>
          <a:p>
            <a:r>
              <a:rPr lang="en-US" altLang="ja-JP" dirty="0">
                <a:hlinkClick r:id="rId3"/>
              </a:rPr>
              <a:t>https://www.youtube.com/watch?v=WOvvyqJ-vwo</a:t>
            </a:r>
            <a:endParaRPr lang="en-US" altLang="ja-JP" dirty="0"/>
          </a:p>
          <a:p>
            <a:endParaRPr lang="en-US" altLang="ja-JP" dirty="0"/>
          </a:p>
          <a:p>
            <a:r>
              <a:rPr lang="ja-JP" altLang="en-US" sz="2400" dirty="0">
                <a:latin typeface="HG丸ｺﾞｼｯｸM-PRO" panose="020F0600000000000000" pitchFamily="50" charset="-128"/>
                <a:ea typeface="HG丸ｺﾞｼｯｸM-PRO" panose="020F0600000000000000" pitchFamily="50" charset="-128"/>
              </a:rPr>
              <a:t>       ｍ</a:t>
            </a:r>
            <a:r>
              <a:rPr lang="en-US" altLang="ja-JP" sz="2400" dirty="0">
                <a:latin typeface="HG丸ｺﾞｼｯｸM-PRO" panose="020F0600000000000000" pitchFamily="50" charset="-128"/>
                <a:ea typeface="HG丸ｺﾞｼｯｸM-PRO" panose="020F0600000000000000" pitchFamily="50" charset="-128"/>
              </a:rPr>
              <a:t>RNA Vaccines Work – Simply Explained </a:t>
            </a:r>
            <a:r>
              <a:rPr lang="ja-JP" altLang="en-US" sz="2400" dirty="0">
                <a:latin typeface="HG丸ｺﾞｼｯｸM-PRO" panose="020F0600000000000000" pitchFamily="50" charset="-128"/>
                <a:ea typeface="HG丸ｺﾞｼｯｸM-PRO" panose="020F0600000000000000" pitchFamily="50" charset="-128"/>
              </a:rPr>
              <a:t>（日本語字幕あり）</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B37A864B-A16D-42ED-AFF7-CA58B161E85D}"/>
              </a:ext>
            </a:extLst>
          </p:cNvPr>
          <p:cNvSpPr txBox="1"/>
          <p:nvPr/>
        </p:nvSpPr>
        <p:spPr>
          <a:xfrm>
            <a:off x="738552" y="2503749"/>
            <a:ext cx="10820402" cy="1384995"/>
          </a:xfrm>
          <a:prstGeom prst="rect">
            <a:avLst/>
          </a:prstGeom>
          <a:noFill/>
        </p:spPr>
        <p:txBody>
          <a:bodyPr wrap="square">
            <a:spAutoFit/>
          </a:bodyPr>
          <a:lstStyle/>
          <a:p>
            <a:r>
              <a:rPr lang="en-US" altLang="ja-JP" dirty="0">
                <a:hlinkClick r:id="rId4"/>
              </a:rPr>
              <a:t>https://www.youtube.com/watch?v=5DGwOJXSxqg</a:t>
            </a:r>
            <a:endParaRPr lang="en-US" altLang="ja-JP" dirty="0"/>
          </a:p>
          <a:p>
            <a:endParaRPr lang="en-US" altLang="ja-JP" dirty="0"/>
          </a:p>
          <a:p>
            <a:r>
              <a:rPr lang="ja-JP" altLang="en-US" dirty="0"/>
              <a:t>　</a:t>
            </a:r>
            <a:r>
              <a:rPr lang="en-US" altLang="ja-JP" sz="2400" dirty="0">
                <a:latin typeface="HG丸ｺﾞｼｯｸM-PRO" panose="020F0600000000000000" pitchFamily="50" charset="-128"/>
                <a:ea typeface="HG丸ｺﾞｼｯｸM-PRO" panose="020F0600000000000000" pitchFamily="50" charset="-128"/>
              </a:rPr>
              <a:t>What happens in your body when you contract the Coronavirus?</a:t>
            </a:r>
          </a:p>
          <a:p>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日本語字幕あり）</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C5251275-C643-4E2F-8E39-310F36663013}"/>
              </a:ext>
            </a:extLst>
          </p:cNvPr>
          <p:cNvSpPr txBox="1"/>
          <p:nvPr/>
        </p:nvSpPr>
        <p:spPr>
          <a:xfrm>
            <a:off x="738552" y="4169585"/>
            <a:ext cx="10410094" cy="2400657"/>
          </a:xfrm>
          <a:prstGeom prst="rect">
            <a:avLst/>
          </a:prstGeom>
          <a:noFill/>
        </p:spPr>
        <p:txBody>
          <a:bodyPr wrap="square">
            <a:spAutoFit/>
          </a:bodyPr>
          <a:lstStyle/>
          <a:p>
            <a:r>
              <a:rPr lang="en-US" altLang="ja-JP" dirty="0">
                <a:hlinkClick r:id="rId5"/>
              </a:rPr>
              <a:t>https://www.youtube.com/watch?v=OYgVmOLF2mY</a:t>
            </a:r>
            <a:endParaRPr lang="en-US" altLang="ja-JP" dirty="0"/>
          </a:p>
          <a:p>
            <a:endParaRPr lang="en-US" altLang="ja-JP" dirty="0"/>
          </a:p>
          <a:p>
            <a:r>
              <a:rPr lang="en-US" altLang="ja-JP" sz="2400" b="0" i="0" dirty="0">
                <a:effectLst/>
                <a:latin typeface="HG丸ｺﾞｼｯｸM-PRO" panose="020F0600000000000000" pitchFamily="50" charset="-128"/>
                <a:ea typeface="HG丸ｺﾞｼｯｸM-PRO" panose="020F0600000000000000" pitchFamily="50" charset="-128"/>
              </a:rPr>
              <a:t>SARS-CoV-2 Variants | UK + South African + Brazil Variants</a:t>
            </a:r>
          </a:p>
          <a:p>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英語字幕あり　</a:t>
            </a:r>
            <a:r>
              <a:rPr lang="en-US" altLang="ja-JP" sz="2400" dirty="0">
                <a:latin typeface="HG丸ｺﾞｼｯｸM-PRO" panose="020F0600000000000000" pitchFamily="50" charset="-128"/>
                <a:ea typeface="HG丸ｺﾞｼｯｸM-PRO" panose="020F0600000000000000" pitchFamily="50" charset="-128"/>
              </a:rPr>
              <a:t>43</a:t>
            </a:r>
            <a:r>
              <a:rPr lang="ja-JP" altLang="en-US" sz="2400" dirty="0">
                <a:latin typeface="HG丸ｺﾞｼｯｸM-PRO" panose="020F0600000000000000" pitchFamily="50" charset="-128"/>
                <a:ea typeface="HG丸ｺﾞｼｯｸM-PRO" panose="020F0600000000000000" pitchFamily="50" charset="-128"/>
              </a:rPr>
              <a:t>分）</a:t>
            </a:r>
            <a:endParaRPr lang="en-US" altLang="ja-JP" sz="2400" dirty="0">
              <a:latin typeface="HG丸ｺﾞｼｯｸM-PRO" panose="020F0600000000000000" pitchFamily="50" charset="-128"/>
              <a:ea typeface="HG丸ｺﾞｼｯｸM-PRO" panose="020F0600000000000000" pitchFamily="50" charset="-128"/>
            </a:endParaRPr>
          </a:p>
          <a:p>
            <a:r>
              <a:rPr lang="en-US" altLang="ja-JP" sz="2400" b="0" i="0" dirty="0">
                <a:effectLst/>
                <a:latin typeface="HG丸ｺﾞｼｯｸM-PRO" panose="020F0600000000000000" pitchFamily="50" charset="-128"/>
                <a:ea typeface="HG丸ｺﾞｼｯｸM-PRO" panose="020F0600000000000000" pitchFamily="50" charset="-128"/>
              </a:rPr>
              <a:t>NINJA NERD MEDICINE </a:t>
            </a:r>
          </a:p>
          <a:p>
            <a:r>
              <a:rPr lang="en-US" altLang="ja-JP" sz="2000" b="0" i="0" dirty="0">
                <a:effectLst/>
                <a:latin typeface="HG丸ｺﾞｼｯｸM-PRO" panose="020F0600000000000000" pitchFamily="50" charset="-128"/>
                <a:ea typeface="HG丸ｺﾞｼｯｸM-PRO" panose="020F0600000000000000" pitchFamily="50" charset="-128"/>
              </a:rPr>
              <a:t>is creating Educational You Tube Videos</a:t>
            </a:r>
          </a:p>
          <a:p>
            <a:endParaRPr lang="ja-JP" altLang="en-US" dirty="0"/>
          </a:p>
        </p:txBody>
      </p:sp>
      <p:pic>
        <p:nvPicPr>
          <p:cNvPr id="2050" name="Picture 2">
            <a:extLst>
              <a:ext uri="{FF2B5EF4-FFF2-40B4-BE49-F238E27FC236}">
                <a16:creationId xmlns:a16="http://schemas.microsoft.com/office/drawing/2014/main" id="{B3134E92-1F51-40E2-A3D3-3CB97F1D32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9034" y="5119190"/>
            <a:ext cx="1283102" cy="128310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CA3882B3-714C-4E41-B8DE-E31C681A345B}"/>
              </a:ext>
            </a:extLst>
          </p:cNvPr>
          <p:cNvSpPr txBox="1"/>
          <p:nvPr/>
        </p:nvSpPr>
        <p:spPr>
          <a:xfrm>
            <a:off x="1194619" y="287758"/>
            <a:ext cx="9276736" cy="523220"/>
          </a:xfrm>
          <a:prstGeom prst="rect">
            <a:avLst/>
          </a:prstGeom>
          <a:noFill/>
        </p:spPr>
        <p:txBody>
          <a:bodyPr wrap="square" rtlCol="0">
            <a:spAutoFit/>
          </a:bodyPr>
          <a:lstStyle/>
          <a:p>
            <a:pPr algn="ctr"/>
            <a:r>
              <a:rPr kumimoji="1" lang="ja-JP" altLang="en-US" sz="2800" dirty="0">
                <a:latin typeface="HG丸ｺﾞｼｯｸM-PRO" panose="020F0600000000000000" pitchFamily="50" charset="-128"/>
                <a:ea typeface="HG丸ｺﾞｼｯｸM-PRO" panose="020F0600000000000000" pitchFamily="50" charset="-128"/>
              </a:rPr>
              <a:t>いくつかの動画サイト紹介</a:t>
            </a:r>
          </a:p>
        </p:txBody>
      </p:sp>
    </p:spTree>
    <p:extLst>
      <p:ext uri="{BB962C8B-B14F-4D97-AF65-F5344CB8AC3E}">
        <p14:creationId xmlns:p14="http://schemas.microsoft.com/office/powerpoint/2010/main" val="3308649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938E796-A5FC-48E0-A1E5-42F123C1F316}"/>
              </a:ext>
            </a:extLst>
          </p:cNvPr>
          <p:cNvSpPr txBox="1"/>
          <p:nvPr/>
        </p:nvSpPr>
        <p:spPr>
          <a:xfrm>
            <a:off x="1233571" y="1818626"/>
            <a:ext cx="9237784" cy="1661993"/>
          </a:xfrm>
          <a:prstGeom prst="rect">
            <a:avLst/>
          </a:prstGeom>
          <a:noFill/>
        </p:spPr>
        <p:txBody>
          <a:bodyPr wrap="square">
            <a:spAutoFit/>
          </a:bodyPr>
          <a:lstStyle/>
          <a:p>
            <a:r>
              <a:rPr lang="en-US" altLang="ja-JP" dirty="0">
                <a:hlinkClick r:id="rId3"/>
              </a:rPr>
              <a:t>https://theconversation.com/all-the-coronavirus-in-the-world-could-fit-inside-a-coke-can-with-plenty-of-room-to-spare-154226</a:t>
            </a:r>
            <a:endParaRPr lang="en-US" altLang="ja-JP" dirty="0"/>
          </a:p>
          <a:p>
            <a:endParaRPr lang="en-US" altLang="ja-JP" dirty="0"/>
          </a:p>
          <a:p>
            <a:r>
              <a:rPr lang="en-US" altLang="ja-JP" sz="2400" i="0" dirty="0">
                <a:solidFill>
                  <a:srgbClr val="383838"/>
                </a:solidFill>
                <a:effectLst/>
                <a:latin typeface="HG丸ｺﾞｼｯｸM-PRO" panose="020F0600000000000000" pitchFamily="50" charset="-128"/>
                <a:ea typeface="HG丸ｺﾞｼｯｸM-PRO" panose="020F0600000000000000" pitchFamily="50" charset="-128"/>
              </a:rPr>
              <a:t>All the coronavirus in the world could fit inside a Coke can, with plenty of room to spare</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95A6F553-AA93-4FD5-BD0C-5158BF94FB77}"/>
              </a:ext>
            </a:extLst>
          </p:cNvPr>
          <p:cNvSpPr txBox="1"/>
          <p:nvPr/>
        </p:nvSpPr>
        <p:spPr>
          <a:xfrm>
            <a:off x="1194619" y="612223"/>
            <a:ext cx="9276736" cy="523220"/>
          </a:xfrm>
          <a:prstGeom prst="rect">
            <a:avLst/>
          </a:prstGeom>
          <a:noFill/>
        </p:spPr>
        <p:txBody>
          <a:bodyPr wrap="square" rtlCol="0">
            <a:spAutoFit/>
          </a:bodyPr>
          <a:lstStyle/>
          <a:p>
            <a:pPr algn="ctr"/>
            <a:r>
              <a:rPr kumimoji="1" lang="ja-JP" altLang="en-US" sz="2800" dirty="0">
                <a:latin typeface="HG丸ｺﾞｼｯｸM-PRO" panose="020F0600000000000000" pitchFamily="50" charset="-128"/>
                <a:ea typeface="HG丸ｺﾞｼｯｸM-PRO" panose="020F0600000000000000" pitchFamily="50" charset="-128"/>
              </a:rPr>
              <a:t>動画サイト紹介</a:t>
            </a:r>
          </a:p>
        </p:txBody>
      </p:sp>
      <p:sp>
        <p:nvSpPr>
          <p:cNvPr id="5" name="吹き出し: 線 4">
            <a:extLst>
              <a:ext uri="{FF2B5EF4-FFF2-40B4-BE49-F238E27FC236}">
                <a16:creationId xmlns:a16="http://schemas.microsoft.com/office/drawing/2014/main" id="{75B19BC9-EAAB-44E5-8F7A-EA572945EC79}"/>
              </a:ext>
            </a:extLst>
          </p:cNvPr>
          <p:cNvSpPr/>
          <p:nvPr/>
        </p:nvSpPr>
        <p:spPr>
          <a:xfrm>
            <a:off x="2934929" y="4374909"/>
            <a:ext cx="8362336" cy="1202252"/>
          </a:xfrm>
          <a:prstGeom prst="borderCallout1">
            <a:avLst>
              <a:gd name="adj1" fmla="val -974"/>
              <a:gd name="adj2" fmla="val 56029"/>
              <a:gd name="adj3" fmla="val -62390"/>
              <a:gd name="adj4" fmla="val 5013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dirty="0">
                <a:solidFill>
                  <a:schemeClr val="tx1"/>
                </a:solidFill>
                <a:latin typeface="HG丸ｺﾞｼｯｸM-PRO" panose="020F0600000000000000" pitchFamily="50" charset="-128"/>
                <a:ea typeface="HG丸ｺﾞｼｯｸM-PRO" panose="020F0600000000000000" pitchFamily="50" charset="-128"/>
              </a:rPr>
              <a:t>世界中のコロナウイルスがコークの一缶に収まる？</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ウイルスが如何に小さいものかを知るのに面白いかと・・</a:t>
            </a:r>
          </a:p>
        </p:txBody>
      </p:sp>
    </p:spTree>
    <p:extLst>
      <p:ext uri="{BB962C8B-B14F-4D97-AF65-F5344CB8AC3E}">
        <p14:creationId xmlns:p14="http://schemas.microsoft.com/office/powerpoint/2010/main" val="353758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D2FB68-38C2-4E28-AA94-B4F10C2C7D4E}"/>
              </a:ext>
            </a:extLst>
          </p:cNvPr>
          <p:cNvSpPr>
            <a:spLocks noGrp="1"/>
          </p:cNvSpPr>
          <p:nvPr>
            <p:ph type="title"/>
          </p:nvPr>
        </p:nvSpPr>
        <p:spPr>
          <a:xfrm>
            <a:off x="838200" y="365125"/>
            <a:ext cx="10515600" cy="1006475"/>
          </a:xfrm>
        </p:spPr>
        <p:txBody>
          <a:bodyPr>
            <a:normAutofit/>
          </a:bodyPr>
          <a:lstStyle/>
          <a:p>
            <a:r>
              <a:rPr lang="ja-JP" altLang="en-US" dirty="0"/>
              <a:t>　新型コロナウイルス変異株の話</a:t>
            </a:r>
          </a:p>
        </p:txBody>
      </p:sp>
      <p:sp>
        <p:nvSpPr>
          <p:cNvPr id="3" name="テキスト ボックス 2">
            <a:extLst>
              <a:ext uri="{FF2B5EF4-FFF2-40B4-BE49-F238E27FC236}">
                <a16:creationId xmlns:a16="http://schemas.microsoft.com/office/drawing/2014/main" id="{33A5AD78-39E9-4793-BDB4-E7AAF51F246F}"/>
              </a:ext>
            </a:extLst>
          </p:cNvPr>
          <p:cNvSpPr txBox="1"/>
          <p:nvPr/>
        </p:nvSpPr>
        <p:spPr>
          <a:xfrm>
            <a:off x="344863" y="1466603"/>
            <a:ext cx="4167760" cy="4416915"/>
          </a:xfrm>
          <a:prstGeom prst="rect">
            <a:avLst/>
          </a:prstGeom>
          <a:noFill/>
        </p:spPr>
        <p:txBody>
          <a:bodyPr wrap="square" rtlCol="0">
            <a:spAutoFit/>
          </a:bodyPr>
          <a:lstStyle/>
          <a:p>
            <a:pPr algn="just">
              <a:lnSpc>
                <a:spcPts val="3800"/>
              </a:lnSpc>
            </a:pPr>
            <a:r>
              <a:rPr lang="ja-JP" altLang="ja-JP" sz="2800" kern="100" dirty="0">
                <a:effectLst/>
                <a:latin typeface="+mj-ea"/>
                <a:ea typeface="+mj-ea"/>
                <a:cs typeface="Times New Roman" panose="02020603050405020304" pitchFamily="18" charset="0"/>
              </a:rPr>
              <a:t>◆</a:t>
            </a:r>
            <a:r>
              <a:rPr lang="en-US" altLang="ja-JP" sz="2800" kern="100" dirty="0">
                <a:solidFill>
                  <a:srgbClr val="C00000"/>
                </a:solidFill>
                <a:effectLst/>
                <a:latin typeface="+mj-ea"/>
                <a:ea typeface="+mj-ea"/>
                <a:cs typeface="Times New Roman" panose="02020603050405020304" pitchFamily="18" charset="0"/>
              </a:rPr>
              <a:t>N501Y</a:t>
            </a:r>
            <a:r>
              <a:rPr lang="ja-JP" altLang="ja-JP" sz="2800" kern="100" dirty="0">
                <a:solidFill>
                  <a:srgbClr val="C00000"/>
                </a:solidFill>
                <a:effectLst/>
                <a:latin typeface="+mj-ea"/>
                <a:ea typeface="+mj-ea"/>
                <a:cs typeface="Times New Roman" panose="02020603050405020304" pitchFamily="18" charset="0"/>
              </a:rPr>
              <a:t>株</a:t>
            </a:r>
            <a:endParaRPr lang="en-US" altLang="ja-JP" sz="2800" kern="100" dirty="0">
              <a:solidFill>
                <a:srgbClr val="C00000"/>
              </a:solidFill>
              <a:effectLst/>
              <a:latin typeface="+mj-ea"/>
              <a:ea typeface="+mj-ea"/>
              <a:cs typeface="Times New Roman" panose="02020603050405020304" pitchFamily="18" charset="0"/>
            </a:endParaRPr>
          </a:p>
          <a:p>
            <a:pPr algn="just">
              <a:lnSpc>
                <a:spcPts val="3800"/>
              </a:lnSpc>
            </a:pPr>
            <a:r>
              <a:rPr lang="ja-JP" altLang="ja-JP" sz="2800" kern="100" dirty="0">
                <a:effectLst/>
                <a:latin typeface="+mj-ea"/>
                <a:ea typeface="+mj-ea"/>
                <a:cs typeface="Times New Roman" panose="02020603050405020304" pitchFamily="18" charset="0"/>
              </a:rPr>
              <a:t>　</a:t>
            </a:r>
            <a:r>
              <a:rPr lang="en-US" altLang="ja-JP" sz="2800" kern="100" dirty="0">
                <a:effectLst/>
                <a:latin typeface="+mj-ea"/>
                <a:ea typeface="+mj-ea"/>
                <a:cs typeface="Times New Roman" panose="02020603050405020304" pitchFamily="18" charset="0"/>
              </a:rPr>
              <a:t>501</a:t>
            </a:r>
            <a:r>
              <a:rPr lang="ja-JP" altLang="ja-JP" sz="2800" kern="100" dirty="0">
                <a:effectLst/>
                <a:latin typeface="+mj-ea"/>
                <a:ea typeface="+mj-ea"/>
                <a:cs typeface="Times New Roman" panose="02020603050405020304" pitchFamily="18" charset="0"/>
              </a:rPr>
              <a:t>番目のアミノ酸</a:t>
            </a:r>
            <a:r>
              <a:rPr lang="ja-JP" altLang="en-US" sz="2800" kern="100" dirty="0">
                <a:effectLst/>
                <a:latin typeface="+mj-ea"/>
                <a:ea typeface="+mj-ea"/>
                <a:cs typeface="Times New Roman" panose="02020603050405020304" pitchFamily="18" charset="0"/>
              </a:rPr>
              <a:t>　</a:t>
            </a:r>
            <a:endParaRPr lang="en-US" altLang="ja-JP" sz="2800" kern="100" dirty="0">
              <a:effectLst/>
              <a:latin typeface="+mj-ea"/>
              <a:ea typeface="+mj-ea"/>
              <a:cs typeface="Times New Roman" panose="02020603050405020304" pitchFamily="18" charset="0"/>
            </a:endParaRPr>
          </a:p>
          <a:p>
            <a:pPr algn="just">
              <a:lnSpc>
                <a:spcPts val="3800"/>
              </a:lnSpc>
            </a:pPr>
            <a:r>
              <a:rPr lang="ja-JP" altLang="en-US" sz="2800" kern="100" dirty="0">
                <a:latin typeface="+mj-ea"/>
                <a:ea typeface="+mj-ea"/>
                <a:cs typeface="Times New Roman" panose="02020603050405020304" pitchFamily="18" charset="0"/>
              </a:rPr>
              <a:t>　</a:t>
            </a:r>
            <a:r>
              <a:rPr lang="en-US" altLang="ja-JP" sz="2800" kern="100" dirty="0">
                <a:effectLst/>
                <a:latin typeface="+mj-ea"/>
                <a:ea typeface="+mj-ea"/>
                <a:cs typeface="Times New Roman" panose="02020603050405020304" pitchFamily="18" charset="0"/>
              </a:rPr>
              <a:t>N</a:t>
            </a:r>
            <a:r>
              <a:rPr lang="ja-JP" altLang="en-US" sz="2800" kern="100" dirty="0">
                <a:effectLst/>
                <a:latin typeface="+mj-ea"/>
                <a:ea typeface="+mj-ea"/>
                <a:cs typeface="Times New Roman" panose="02020603050405020304" pitchFamily="18" charset="0"/>
              </a:rPr>
              <a:t>（</a:t>
            </a:r>
            <a:r>
              <a:rPr lang="ja-JP" altLang="ja-JP" sz="2800" kern="100" dirty="0">
                <a:effectLst/>
                <a:latin typeface="+mj-ea"/>
                <a:ea typeface="+mj-ea"/>
                <a:cs typeface="Times New Roman" panose="02020603050405020304" pitchFamily="18" charset="0"/>
              </a:rPr>
              <a:t>アスパラギン</a:t>
            </a:r>
            <a:r>
              <a:rPr lang="ja-JP" altLang="en-US" sz="2800" kern="100" dirty="0">
                <a:effectLst/>
                <a:latin typeface="+mj-ea"/>
                <a:ea typeface="+mj-ea"/>
                <a:cs typeface="Times New Roman" panose="02020603050405020304" pitchFamily="18" charset="0"/>
              </a:rPr>
              <a:t>）が</a:t>
            </a:r>
            <a:endParaRPr lang="en-US" altLang="ja-JP" sz="2800" kern="100" dirty="0">
              <a:effectLst/>
              <a:latin typeface="+mj-ea"/>
              <a:ea typeface="+mj-ea"/>
              <a:cs typeface="Times New Roman" panose="02020603050405020304" pitchFamily="18" charset="0"/>
            </a:endParaRPr>
          </a:p>
          <a:p>
            <a:pPr algn="just">
              <a:lnSpc>
                <a:spcPts val="3800"/>
              </a:lnSpc>
            </a:pPr>
            <a:r>
              <a:rPr lang="ja-JP" altLang="en-US" sz="2800" kern="100" dirty="0">
                <a:effectLst/>
                <a:latin typeface="+mj-ea"/>
                <a:ea typeface="+mj-ea"/>
                <a:cs typeface="Times New Roman" panose="02020603050405020304" pitchFamily="18" charset="0"/>
              </a:rPr>
              <a:t>　</a:t>
            </a:r>
            <a:r>
              <a:rPr lang="en-US" altLang="ja-JP" sz="2800" kern="100" dirty="0">
                <a:effectLst/>
                <a:latin typeface="+mj-ea"/>
                <a:ea typeface="+mj-ea"/>
                <a:cs typeface="Times New Roman" panose="02020603050405020304" pitchFamily="18" charset="0"/>
              </a:rPr>
              <a:t>Y</a:t>
            </a:r>
            <a:r>
              <a:rPr lang="ja-JP" altLang="en-US" sz="2800" kern="100" dirty="0">
                <a:effectLst/>
                <a:latin typeface="+mj-ea"/>
                <a:ea typeface="+mj-ea"/>
                <a:cs typeface="Times New Roman" panose="02020603050405020304" pitchFamily="18" charset="0"/>
              </a:rPr>
              <a:t>（</a:t>
            </a:r>
            <a:r>
              <a:rPr lang="ja-JP" altLang="ja-JP" sz="2800" kern="100" dirty="0">
                <a:effectLst/>
                <a:latin typeface="+mj-ea"/>
                <a:ea typeface="+mj-ea"/>
                <a:cs typeface="Times New Roman" panose="02020603050405020304" pitchFamily="18" charset="0"/>
              </a:rPr>
              <a:t>チロシン</a:t>
            </a:r>
            <a:r>
              <a:rPr lang="ja-JP" altLang="en-US" sz="2800" kern="100" dirty="0">
                <a:effectLst/>
                <a:latin typeface="+mj-ea"/>
                <a:ea typeface="+mj-ea"/>
                <a:cs typeface="Times New Roman" panose="02020603050405020304" pitchFamily="18" charset="0"/>
              </a:rPr>
              <a:t>）に変異</a:t>
            </a:r>
            <a:endParaRPr lang="en-US" altLang="ja-JP" sz="2800" kern="100" dirty="0">
              <a:effectLst/>
              <a:latin typeface="+mj-ea"/>
              <a:ea typeface="+mj-ea"/>
              <a:cs typeface="Times New Roman" panose="02020603050405020304" pitchFamily="18" charset="0"/>
            </a:endParaRPr>
          </a:p>
          <a:p>
            <a:pPr algn="just">
              <a:lnSpc>
                <a:spcPts val="3800"/>
              </a:lnSpc>
            </a:pPr>
            <a:endParaRPr lang="ja-JP" altLang="ja-JP" sz="2800" kern="100" dirty="0">
              <a:effectLst/>
              <a:latin typeface="+mj-ea"/>
              <a:ea typeface="+mj-ea"/>
              <a:cs typeface="Times New Roman" panose="02020603050405020304" pitchFamily="18" charset="0"/>
            </a:endParaRPr>
          </a:p>
          <a:p>
            <a:pPr algn="just">
              <a:lnSpc>
                <a:spcPts val="3800"/>
              </a:lnSpc>
            </a:pPr>
            <a:r>
              <a:rPr lang="ja-JP" altLang="ja-JP" sz="2800" kern="100" dirty="0">
                <a:effectLst/>
                <a:latin typeface="+mj-ea"/>
                <a:ea typeface="+mj-ea"/>
                <a:cs typeface="Times New Roman" panose="02020603050405020304" pitchFamily="18" charset="0"/>
              </a:rPr>
              <a:t>◆</a:t>
            </a:r>
            <a:r>
              <a:rPr lang="en-US" altLang="ja-JP" sz="2800" kern="100" dirty="0">
                <a:solidFill>
                  <a:srgbClr val="00B050"/>
                </a:solidFill>
                <a:effectLst/>
                <a:latin typeface="+mj-ea"/>
                <a:ea typeface="+mj-ea"/>
                <a:cs typeface="Times New Roman" panose="02020603050405020304" pitchFamily="18" charset="0"/>
              </a:rPr>
              <a:t>E484K</a:t>
            </a:r>
            <a:r>
              <a:rPr lang="ja-JP" altLang="ja-JP" sz="2800" kern="100" dirty="0">
                <a:solidFill>
                  <a:srgbClr val="00B050"/>
                </a:solidFill>
                <a:effectLst/>
                <a:latin typeface="+mj-ea"/>
                <a:ea typeface="+mj-ea"/>
                <a:cs typeface="Times New Roman" panose="02020603050405020304" pitchFamily="18" charset="0"/>
              </a:rPr>
              <a:t>株</a:t>
            </a:r>
            <a:endParaRPr lang="en-US" altLang="ja-JP" sz="2800" kern="100" dirty="0">
              <a:solidFill>
                <a:srgbClr val="00B050"/>
              </a:solidFill>
              <a:effectLst/>
              <a:latin typeface="+mj-ea"/>
              <a:ea typeface="+mj-ea"/>
              <a:cs typeface="Times New Roman" panose="02020603050405020304" pitchFamily="18" charset="0"/>
            </a:endParaRPr>
          </a:p>
          <a:p>
            <a:pPr algn="just">
              <a:lnSpc>
                <a:spcPts val="3800"/>
              </a:lnSpc>
            </a:pPr>
            <a:r>
              <a:rPr lang="ja-JP" altLang="ja-JP" sz="2800" kern="100" dirty="0">
                <a:effectLst/>
                <a:latin typeface="+mj-ea"/>
                <a:ea typeface="+mj-ea"/>
                <a:cs typeface="Times New Roman" panose="02020603050405020304" pitchFamily="18" charset="0"/>
              </a:rPr>
              <a:t>　</a:t>
            </a:r>
            <a:r>
              <a:rPr lang="en-US" altLang="ja-JP" sz="2800" kern="100" dirty="0">
                <a:effectLst/>
                <a:latin typeface="+mj-ea"/>
                <a:ea typeface="+mj-ea"/>
                <a:cs typeface="Times New Roman" panose="02020603050405020304" pitchFamily="18" charset="0"/>
              </a:rPr>
              <a:t>484</a:t>
            </a:r>
            <a:r>
              <a:rPr lang="ja-JP" altLang="ja-JP" sz="2800" kern="100" dirty="0">
                <a:effectLst/>
                <a:latin typeface="+mj-ea"/>
                <a:ea typeface="+mj-ea"/>
                <a:cs typeface="Times New Roman" panose="02020603050405020304" pitchFamily="18" charset="0"/>
              </a:rPr>
              <a:t>番目のアミノ酸</a:t>
            </a:r>
            <a:endParaRPr lang="en-US" altLang="ja-JP" sz="2800" kern="100" dirty="0">
              <a:effectLst/>
              <a:latin typeface="+mj-ea"/>
              <a:ea typeface="+mj-ea"/>
              <a:cs typeface="Times New Roman" panose="02020603050405020304" pitchFamily="18" charset="0"/>
            </a:endParaRPr>
          </a:p>
          <a:p>
            <a:pPr algn="just">
              <a:lnSpc>
                <a:spcPts val="3800"/>
              </a:lnSpc>
            </a:pPr>
            <a:r>
              <a:rPr lang="ja-JP" altLang="en-US" sz="2800" kern="100" dirty="0">
                <a:latin typeface="+mj-ea"/>
                <a:ea typeface="+mj-ea"/>
                <a:cs typeface="Times New Roman" panose="02020603050405020304" pitchFamily="18" charset="0"/>
              </a:rPr>
              <a:t>　</a:t>
            </a:r>
            <a:r>
              <a:rPr lang="en-US" altLang="ja-JP" sz="2800" kern="100" dirty="0">
                <a:effectLst/>
                <a:latin typeface="+mj-ea"/>
                <a:ea typeface="+mj-ea"/>
                <a:cs typeface="Times New Roman" panose="02020603050405020304" pitchFamily="18" charset="0"/>
              </a:rPr>
              <a:t>E</a:t>
            </a:r>
            <a:r>
              <a:rPr lang="ja-JP" altLang="en-US" sz="2800" kern="100" dirty="0">
                <a:effectLst/>
                <a:latin typeface="+mj-ea"/>
                <a:ea typeface="+mj-ea"/>
                <a:cs typeface="Times New Roman" panose="02020603050405020304" pitchFamily="18" charset="0"/>
              </a:rPr>
              <a:t>（</a:t>
            </a:r>
            <a:r>
              <a:rPr lang="ja-JP" altLang="ja-JP" sz="2800" kern="100" dirty="0">
                <a:effectLst/>
                <a:latin typeface="+mj-ea"/>
                <a:ea typeface="+mj-ea"/>
                <a:cs typeface="Times New Roman" panose="02020603050405020304" pitchFamily="18" charset="0"/>
              </a:rPr>
              <a:t>グルタミン酸）</a:t>
            </a:r>
            <a:r>
              <a:rPr lang="ja-JP" altLang="en-US" sz="2800" kern="100" dirty="0">
                <a:effectLst/>
                <a:latin typeface="+mj-ea"/>
                <a:ea typeface="+mj-ea"/>
                <a:cs typeface="Times New Roman" panose="02020603050405020304" pitchFamily="18" charset="0"/>
              </a:rPr>
              <a:t>が　</a:t>
            </a:r>
            <a:endParaRPr lang="en-US" altLang="ja-JP" sz="2800" kern="100" dirty="0">
              <a:effectLst/>
              <a:latin typeface="+mj-ea"/>
              <a:ea typeface="+mj-ea"/>
              <a:cs typeface="Times New Roman" panose="02020603050405020304" pitchFamily="18" charset="0"/>
            </a:endParaRPr>
          </a:p>
          <a:p>
            <a:pPr algn="just">
              <a:lnSpc>
                <a:spcPts val="3800"/>
              </a:lnSpc>
            </a:pPr>
            <a:r>
              <a:rPr lang="ja-JP" altLang="ja-JP" sz="2800" kern="100" dirty="0">
                <a:effectLst/>
                <a:latin typeface="+mj-ea"/>
                <a:ea typeface="+mj-ea"/>
                <a:cs typeface="Times New Roman" panose="02020603050405020304" pitchFamily="18" charset="0"/>
              </a:rPr>
              <a:t>　</a:t>
            </a:r>
            <a:r>
              <a:rPr lang="en-US" altLang="ja-JP" sz="2800" kern="100" dirty="0">
                <a:effectLst/>
                <a:latin typeface="+mj-ea"/>
                <a:ea typeface="+mj-ea"/>
                <a:cs typeface="Times New Roman" panose="02020603050405020304" pitchFamily="18" charset="0"/>
              </a:rPr>
              <a:t>K</a:t>
            </a:r>
            <a:r>
              <a:rPr lang="ja-JP" altLang="en-US" sz="2800" kern="100" dirty="0">
                <a:effectLst/>
                <a:latin typeface="+mj-ea"/>
                <a:ea typeface="+mj-ea"/>
                <a:cs typeface="Times New Roman" panose="02020603050405020304" pitchFamily="18" charset="0"/>
              </a:rPr>
              <a:t>（</a:t>
            </a:r>
            <a:r>
              <a:rPr lang="ja-JP" altLang="ja-JP" sz="2800" kern="100" dirty="0">
                <a:effectLst/>
                <a:latin typeface="+mj-ea"/>
                <a:ea typeface="+mj-ea"/>
                <a:cs typeface="Times New Roman" panose="02020603050405020304" pitchFamily="18" charset="0"/>
              </a:rPr>
              <a:t>リシン）</a:t>
            </a:r>
            <a:r>
              <a:rPr lang="ja-JP" altLang="en-US" sz="2800" kern="100" dirty="0">
                <a:effectLst/>
                <a:latin typeface="+mj-ea"/>
                <a:ea typeface="+mj-ea"/>
                <a:cs typeface="Times New Roman" panose="02020603050405020304" pitchFamily="18" charset="0"/>
              </a:rPr>
              <a:t>に変異</a:t>
            </a:r>
            <a:endParaRPr lang="ja-JP" altLang="ja-JP" sz="2800" kern="100" dirty="0">
              <a:effectLst/>
              <a:latin typeface="+mj-ea"/>
              <a:ea typeface="+mj-ea"/>
              <a:cs typeface="Times New Roman" panose="02020603050405020304" pitchFamily="18" charset="0"/>
            </a:endParaRPr>
          </a:p>
        </p:txBody>
      </p:sp>
      <p:pic>
        <p:nvPicPr>
          <p:cNvPr id="4" name="図 3" descr="付録表1　アミノ酸表記法">
            <a:extLst>
              <a:ext uri="{FF2B5EF4-FFF2-40B4-BE49-F238E27FC236}">
                <a16:creationId xmlns:a16="http://schemas.microsoft.com/office/drawing/2014/main" id="{DE5D4EB4-7F84-4A8D-AD61-BB38CEC6428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93920" y="1554291"/>
            <a:ext cx="7192010" cy="4618355"/>
          </a:xfrm>
          <a:prstGeom prst="rect">
            <a:avLst/>
          </a:prstGeom>
          <a:noFill/>
          <a:ln>
            <a:noFill/>
          </a:ln>
        </p:spPr>
      </p:pic>
      <p:sp>
        <p:nvSpPr>
          <p:cNvPr id="5" name="正方形/長方形 4">
            <a:extLst>
              <a:ext uri="{FF2B5EF4-FFF2-40B4-BE49-F238E27FC236}">
                <a16:creationId xmlns:a16="http://schemas.microsoft.com/office/drawing/2014/main" id="{723B2BB3-4E6F-41A0-92D5-74781C2456A2}"/>
              </a:ext>
            </a:extLst>
          </p:cNvPr>
          <p:cNvSpPr/>
          <p:nvPr/>
        </p:nvSpPr>
        <p:spPr>
          <a:xfrm>
            <a:off x="5029200" y="3154680"/>
            <a:ext cx="2987040" cy="3048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483D5E8E-5C8D-4404-B220-9C0C49D012C8}"/>
              </a:ext>
            </a:extLst>
          </p:cNvPr>
          <p:cNvSpPr/>
          <p:nvPr/>
        </p:nvSpPr>
        <p:spPr>
          <a:xfrm>
            <a:off x="8595360" y="4479996"/>
            <a:ext cx="2987040" cy="3048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81368341-C7E6-4BDC-BB62-2F8C516AB6E2}"/>
              </a:ext>
            </a:extLst>
          </p:cNvPr>
          <p:cNvSpPr/>
          <p:nvPr/>
        </p:nvSpPr>
        <p:spPr>
          <a:xfrm>
            <a:off x="8595360" y="3787646"/>
            <a:ext cx="2987040" cy="3048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96085255-DCCD-4902-8B22-CD42822D2EDB}"/>
              </a:ext>
            </a:extLst>
          </p:cNvPr>
          <p:cNvSpPr/>
          <p:nvPr/>
        </p:nvSpPr>
        <p:spPr>
          <a:xfrm>
            <a:off x="8610600" y="5028823"/>
            <a:ext cx="2987040" cy="3048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5FAC0A5-469D-4493-B186-0DE5D0756A49}"/>
              </a:ext>
            </a:extLst>
          </p:cNvPr>
          <p:cNvSpPr txBox="1"/>
          <p:nvPr/>
        </p:nvSpPr>
        <p:spPr>
          <a:xfrm>
            <a:off x="4838065" y="6222825"/>
            <a:ext cx="6903719" cy="369332"/>
          </a:xfrm>
          <a:prstGeom prst="rect">
            <a:avLst/>
          </a:prstGeom>
          <a:noFill/>
        </p:spPr>
        <p:txBody>
          <a:bodyPr wrap="square">
            <a:spAutoFit/>
          </a:bodyPr>
          <a:lstStyle/>
          <a:p>
            <a:r>
              <a:rPr lang="en-US" altLang="ja-JP" dirty="0"/>
              <a:t>http://www.jsccr.jp/guideline/2016/hereditary_appendix.html</a:t>
            </a:r>
            <a:endParaRPr lang="ja-JP" altLang="en-US" dirty="0"/>
          </a:p>
        </p:txBody>
      </p:sp>
    </p:spTree>
    <p:extLst>
      <p:ext uri="{BB962C8B-B14F-4D97-AF65-F5344CB8AC3E}">
        <p14:creationId xmlns:p14="http://schemas.microsoft.com/office/powerpoint/2010/main" val="1789293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801E9F9-04DF-4898-AC00-BAB56BDE1B5F}"/>
              </a:ext>
            </a:extLst>
          </p:cNvPr>
          <p:cNvSpPr txBox="1"/>
          <p:nvPr/>
        </p:nvSpPr>
        <p:spPr>
          <a:xfrm>
            <a:off x="626193" y="761201"/>
            <a:ext cx="3855720" cy="6124754"/>
          </a:xfrm>
          <a:prstGeom prst="rect">
            <a:avLst/>
          </a:prstGeom>
          <a:noFill/>
        </p:spPr>
        <p:txBody>
          <a:bodyPr wrap="square" rtlCol="0">
            <a:spAutoFit/>
          </a:bodyPr>
          <a:lstStyle/>
          <a:p>
            <a:pPr algn="just"/>
            <a:r>
              <a:rPr lang="ja-JP" altLang="ja-JP" sz="2800" kern="100" dirty="0">
                <a:effectLst/>
                <a:latin typeface="+mj-ea"/>
                <a:ea typeface="+mj-ea"/>
                <a:cs typeface="Times New Roman" panose="02020603050405020304" pitchFamily="18" charset="0"/>
              </a:rPr>
              <a:t>◆</a:t>
            </a:r>
            <a:r>
              <a:rPr lang="en-US" altLang="ja-JP" sz="2800" kern="100" dirty="0">
                <a:solidFill>
                  <a:srgbClr val="C00000"/>
                </a:solidFill>
                <a:effectLst/>
                <a:latin typeface="+mj-ea"/>
                <a:ea typeface="+mj-ea"/>
                <a:cs typeface="Times New Roman" panose="02020603050405020304" pitchFamily="18" charset="0"/>
              </a:rPr>
              <a:t>N501Y</a:t>
            </a:r>
            <a:r>
              <a:rPr lang="ja-JP" altLang="ja-JP" sz="2800" kern="100" dirty="0">
                <a:solidFill>
                  <a:srgbClr val="C00000"/>
                </a:solidFill>
                <a:effectLst/>
                <a:latin typeface="+mj-ea"/>
                <a:ea typeface="+mj-ea"/>
                <a:cs typeface="Times New Roman" panose="02020603050405020304" pitchFamily="18" charset="0"/>
              </a:rPr>
              <a:t>株</a:t>
            </a:r>
            <a:endParaRPr lang="en-US" altLang="ja-JP" sz="2800" kern="100" dirty="0">
              <a:solidFill>
                <a:srgbClr val="C00000"/>
              </a:solidFill>
              <a:effectLst/>
              <a:latin typeface="+mj-ea"/>
              <a:ea typeface="+mj-ea"/>
              <a:cs typeface="Times New Roman" panose="02020603050405020304" pitchFamily="18" charset="0"/>
            </a:endParaRPr>
          </a:p>
          <a:p>
            <a:pPr algn="just"/>
            <a:r>
              <a:rPr lang="ja-JP" altLang="ja-JP" sz="2800" kern="100" dirty="0">
                <a:effectLst/>
                <a:latin typeface="+mj-ea"/>
                <a:ea typeface="+mj-ea"/>
                <a:cs typeface="Times New Roman" panose="02020603050405020304" pitchFamily="18" charset="0"/>
              </a:rPr>
              <a:t>　アスパラギン</a:t>
            </a:r>
            <a:endParaRPr lang="en-US" altLang="ja-JP" sz="2800" kern="100" dirty="0">
              <a:effectLst/>
              <a:latin typeface="+mj-ea"/>
              <a:ea typeface="+mj-ea"/>
              <a:cs typeface="Times New Roman" panose="02020603050405020304" pitchFamily="18" charset="0"/>
            </a:endParaRPr>
          </a:p>
          <a:p>
            <a:pPr algn="just"/>
            <a:r>
              <a:rPr lang="ja-JP" altLang="ja-JP" sz="2800" kern="100" dirty="0">
                <a:effectLst/>
                <a:latin typeface="+mj-ea"/>
                <a:ea typeface="+mj-ea"/>
                <a:cs typeface="Times New Roman" panose="02020603050405020304" pitchFamily="18" charset="0"/>
              </a:rPr>
              <a:t>（</a:t>
            </a:r>
            <a:r>
              <a:rPr lang="en-US" altLang="ja-JP" sz="2800" kern="100" dirty="0">
                <a:solidFill>
                  <a:srgbClr val="FF0000"/>
                </a:solidFill>
                <a:effectLst/>
                <a:latin typeface="+mj-ea"/>
                <a:ea typeface="+mj-ea"/>
                <a:cs typeface="Times New Roman" panose="02020603050405020304" pitchFamily="18" charset="0"/>
              </a:rPr>
              <a:t>A</a:t>
            </a:r>
            <a:r>
              <a:rPr lang="en-US" altLang="ja-JP" sz="2800" kern="100" dirty="0">
                <a:effectLst/>
                <a:latin typeface="+mj-ea"/>
                <a:ea typeface="+mj-ea"/>
                <a:cs typeface="Times New Roman" panose="02020603050405020304" pitchFamily="18" charset="0"/>
              </a:rPr>
              <a:t>AU</a:t>
            </a:r>
            <a:r>
              <a:rPr lang="ja-JP" altLang="en-US" sz="2800" kern="100" dirty="0">
                <a:effectLst/>
                <a:latin typeface="+mj-ea"/>
                <a:ea typeface="+mj-ea"/>
                <a:cs typeface="Times New Roman" panose="02020603050405020304" pitchFamily="18" charset="0"/>
              </a:rPr>
              <a:t>・</a:t>
            </a:r>
            <a:r>
              <a:rPr lang="en-US" altLang="ja-JP" sz="2800" kern="100" dirty="0">
                <a:solidFill>
                  <a:srgbClr val="FF0000"/>
                </a:solidFill>
                <a:effectLst/>
                <a:latin typeface="+mj-ea"/>
                <a:ea typeface="+mj-ea"/>
                <a:cs typeface="Times New Roman" panose="02020603050405020304" pitchFamily="18" charset="0"/>
              </a:rPr>
              <a:t>A</a:t>
            </a:r>
            <a:r>
              <a:rPr lang="en-US" altLang="ja-JP" sz="2800" kern="100" dirty="0">
                <a:effectLst/>
                <a:latin typeface="+mj-ea"/>
                <a:ea typeface="+mj-ea"/>
                <a:cs typeface="Times New Roman" panose="02020603050405020304" pitchFamily="18" charset="0"/>
              </a:rPr>
              <a:t>AC</a:t>
            </a:r>
            <a:r>
              <a:rPr lang="ja-JP" altLang="ja-JP" sz="2800" kern="100" dirty="0">
                <a:effectLst/>
                <a:latin typeface="+mj-ea"/>
                <a:ea typeface="+mj-ea"/>
                <a:cs typeface="Times New Roman" panose="02020603050405020304" pitchFamily="18" charset="0"/>
              </a:rPr>
              <a:t>）</a:t>
            </a:r>
            <a:endParaRPr lang="en-US" altLang="ja-JP" sz="2800" kern="100" dirty="0">
              <a:effectLst/>
              <a:latin typeface="+mj-ea"/>
              <a:ea typeface="+mj-ea"/>
              <a:cs typeface="Times New Roman" panose="02020603050405020304" pitchFamily="18" charset="0"/>
            </a:endParaRPr>
          </a:p>
          <a:p>
            <a:pPr algn="just"/>
            <a:r>
              <a:rPr lang="ja-JP" altLang="en-US" sz="2800" kern="100" dirty="0">
                <a:latin typeface="+mj-ea"/>
                <a:ea typeface="+mj-ea"/>
                <a:cs typeface="Times New Roman" panose="02020603050405020304" pitchFamily="18" charset="0"/>
              </a:rPr>
              <a:t>　　↓</a:t>
            </a:r>
            <a:endParaRPr lang="en-US" altLang="ja-JP" sz="2800" kern="100" dirty="0">
              <a:effectLst/>
              <a:latin typeface="+mj-ea"/>
              <a:ea typeface="+mj-ea"/>
              <a:cs typeface="Times New Roman" panose="02020603050405020304" pitchFamily="18" charset="0"/>
            </a:endParaRPr>
          </a:p>
          <a:p>
            <a:pPr algn="just"/>
            <a:r>
              <a:rPr lang="ja-JP" altLang="ja-JP" sz="2800" kern="100" dirty="0">
                <a:effectLst/>
                <a:latin typeface="+mj-ea"/>
                <a:ea typeface="+mj-ea"/>
                <a:cs typeface="Times New Roman" panose="02020603050405020304" pitchFamily="18" charset="0"/>
              </a:rPr>
              <a:t> </a:t>
            </a:r>
            <a:r>
              <a:rPr lang="ja-JP" altLang="en-US" sz="2800" kern="100" dirty="0">
                <a:effectLst/>
                <a:latin typeface="+mj-ea"/>
                <a:ea typeface="+mj-ea"/>
                <a:cs typeface="Times New Roman" panose="02020603050405020304" pitchFamily="18" charset="0"/>
              </a:rPr>
              <a:t>　</a:t>
            </a:r>
            <a:r>
              <a:rPr lang="ja-JP" altLang="ja-JP" sz="2800" kern="100" dirty="0">
                <a:effectLst/>
                <a:latin typeface="+mj-ea"/>
                <a:ea typeface="+mj-ea"/>
                <a:cs typeface="Times New Roman" panose="02020603050405020304" pitchFamily="18" charset="0"/>
              </a:rPr>
              <a:t>チロシン</a:t>
            </a:r>
            <a:endParaRPr lang="en-US" altLang="ja-JP" sz="2800" kern="100" dirty="0">
              <a:effectLst/>
              <a:latin typeface="+mj-ea"/>
              <a:ea typeface="+mj-ea"/>
              <a:cs typeface="Times New Roman" panose="02020603050405020304" pitchFamily="18" charset="0"/>
            </a:endParaRPr>
          </a:p>
          <a:p>
            <a:pPr algn="just"/>
            <a:r>
              <a:rPr lang="ja-JP" altLang="ja-JP" sz="2800" kern="100" dirty="0">
                <a:effectLst/>
                <a:latin typeface="+mj-ea"/>
                <a:ea typeface="+mj-ea"/>
                <a:cs typeface="Times New Roman" panose="02020603050405020304" pitchFamily="18" charset="0"/>
              </a:rPr>
              <a:t>（</a:t>
            </a:r>
            <a:r>
              <a:rPr lang="en-US" altLang="ja-JP" sz="2800" kern="100" dirty="0">
                <a:solidFill>
                  <a:srgbClr val="FF0000"/>
                </a:solidFill>
                <a:effectLst/>
                <a:latin typeface="+mj-ea"/>
                <a:ea typeface="+mj-ea"/>
                <a:cs typeface="Times New Roman" panose="02020603050405020304" pitchFamily="18" charset="0"/>
              </a:rPr>
              <a:t>U</a:t>
            </a:r>
            <a:r>
              <a:rPr lang="en-US" altLang="ja-JP" sz="2800" kern="100" dirty="0">
                <a:effectLst/>
                <a:latin typeface="+mj-ea"/>
                <a:ea typeface="+mj-ea"/>
                <a:cs typeface="Times New Roman" panose="02020603050405020304" pitchFamily="18" charset="0"/>
              </a:rPr>
              <a:t>AU</a:t>
            </a:r>
            <a:r>
              <a:rPr lang="ja-JP" altLang="en-US" sz="2800" kern="100" dirty="0">
                <a:effectLst/>
                <a:latin typeface="+mj-ea"/>
                <a:ea typeface="+mj-ea"/>
                <a:cs typeface="Times New Roman" panose="02020603050405020304" pitchFamily="18" charset="0"/>
              </a:rPr>
              <a:t>・</a:t>
            </a:r>
            <a:r>
              <a:rPr lang="en-US" altLang="ja-JP" sz="2800" kern="100" dirty="0">
                <a:solidFill>
                  <a:srgbClr val="FF0000"/>
                </a:solidFill>
                <a:effectLst/>
                <a:latin typeface="+mj-ea"/>
                <a:ea typeface="+mj-ea"/>
                <a:cs typeface="Times New Roman" panose="02020603050405020304" pitchFamily="18" charset="0"/>
              </a:rPr>
              <a:t>U</a:t>
            </a:r>
            <a:r>
              <a:rPr lang="en-US" altLang="ja-JP" sz="2800" kern="100" dirty="0">
                <a:effectLst/>
                <a:latin typeface="+mj-ea"/>
                <a:ea typeface="+mj-ea"/>
                <a:cs typeface="Times New Roman" panose="02020603050405020304" pitchFamily="18" charset="0"/>
              </a:rPr>
              <a:t>AC</a:t>
            </a:r>
            <a:r>
              <a:rPr lang="ja-JP" altLang="ja-JP" sz="2800" kern="100" dirty="0">
                <a:effectLst/>
                <a:latin typeface="+mj-ea"/>
                <a:ea typeface="+mj-ea"/>
                <a:cs typeface="Times New Roman" panose="02020603050405020304" pitchFamily="18" charset="0"/>
              </a:rPr>
              <a:t>）</a:t>
            </a:r>
          </a:p>
          <a:p>
            <a:pPr algn="just"/>
            <a:endParaRPr lang="en-US" altLang="ja-JP" sz="2800" kern="100" dirty="0">
              <a:effectLst/>
              <a:latin typeface="+mj-ea"/>
              <a:ea typeface="+mj-ea"/>
              <a:cs typeface="Times New Roman" panose="02020603050405020304" pitchFamily="18" charset="0"/>
            </a:endParaRPr>
          </a:p>
          <a:p>
            <a:pPr algn="just"/>
            <a:r>
              <a:rPr lang="ja-JP" altLang="ja-JP" sz="2800" kern="100" dirty="0">
                <a:effectLst/>
                <a:latin typeface="+mj-ea"/>
                <a:ea typeface="+mj-ea"/>
                <a:cs typeface="Times New Roman" panose="02020603050405020304" pitchFamily="18" charset="0"/>
              </a:rPr>
              <a:t>◆</a:t>
            </a:r>
            <a:r>
              <a:rPr lang="en-US" altLang="ja-JP" sz="2800" kern="100" dirty="0">
                <a:solidFill>
                  <a:srgbClr val="00B050"/>
                </a:solidFill>
                <a:effectLst/>
                <a:latin typeface="+mj-ea"/>
                <a:ea typeface="+mj-ea"/>
                <a:cs typeface="Times New Roman" panose="02020603050405020304" pitchFamily="18" charset="0"/>
              </a:rPr>
              <a:t>E484K</a:t>
            </a:r>
            <a:r>
              <a:rPr lang="ja-JP" altLang="ja-JP" sz="2800" kern="100" dirty="0">
                <a:solidFill>
                  <a:srgbClr val="00B050"/>
                </a:solidFill>
                <a:effectLst/>
                <a:latin typeface="+mj-ea"/>
                <a:ea typeface="+mj-ea"/>
                <a:cs typeface="Times New Roman" panose="02020603050405020304" pitchFamily="18" charset="0"/>
              </a:rPr>
              <a:t>株</a:t>
            </a:r>
            <a:endParaRPr lang="en-US" altLang="ja-JP" sz="2800" kern="100" dirty="0">
              <a:solidFill>
                <a:srgbClr val="00B050"/>
              </a:solidFill>
              <a:effectLst/>
              <a:latin typeface="+mj-ea"/>
              <a:ea typeface="+mj-ea"/>
              <a:cs typeface="Times New Roman" panose="02020603050405020304" pitchFamily="18" charset="0"/>
            </a:endParaRPr>
          </a:p>
          <a:p>
            <a:pPr algn="just"/>
            <a:r>
              <a:rPr lang="ja-JP" altLang="ja-JP" sz="2800" kern="100" dirty="0">
                <a:effectLst/>
                <a:latin typeface="+mj-ea"/>
                <a:ea typeface="+mj-ea"/>
                <a:cs typeface="Times New Roman" panose="02020603050405020304" pitchFamily="18" charset="0"/>
              </a:rPr>
              <a:t>　グルタミン酸</a:t>
            </a:r>
            <a:endParaRPr lang="en-US" altLang="ja-JP" sz="2800" kern="100" dirty="0">
              <a:effectLst/>
              <a:latin typeface="+mj-ea"/>
              <a:ea typeface="+mj-ea"/>
              <a:cs typeface="Times New Roman" panose="02020603050405020304" pitchFamily="18" charset="0"/>
            </a:endParaRPr>
          </a:p>
          <a:p>
            <a:pPr algn="just"/>
            <a:r>
              <a:rPr lang="ja-JP" altLang="ja-JP" sz="2800" kern="100" dirty="0">
                <a:effectLst/>
                <a:latin typeface="+mj-ea"/>
                <a:ea typeface="+mj-ea"/>
                <a:cs typeface="Times New Roman" panose="02020603050405020304" pitchFamily="18" charset="0"/>
              </a:rPr>
              <a:t>（</a:t>
            </a:r>
            <a:r>
              <a:rPr lang="en-US" altLang="ja-JP" sz="2800" kern="100" dirty="0">
                <a:solidFill>
                  <a:srgbClr val="FF0000"/>
                </a:solidFill>
                <a:effectLst/>
                <a:latin typeface="+mj-ea"/>
                <a:ea typeface="+mj-ea"/>
                <a:cs typeface="Times New Roman" panose="02020603050405020304" pitchFamily="18" charset="0"/>
              </a:rPr>
              <a:t>G</a:t>
            </a:r>
            <a:r>
              <a:rPr lang="en-US" altLang="ja-JP" sz="2800" kern="100" dirty="0">
                <a:effectLst/>
                <a:latin typeface="+mj-ea"/>
                <a:ea typeface="+mj-ea"/>
                <a:cs typeface="Times New Roman" panose="02020603050405020304" pitchFamily="18" charset="0"/>
              </a:rPr>
              <a:t>AA</a:t>
            </a:r>
            <a:r>
              <a:rPr lang="ja-JP" altLang="ja-JP" sz="2800" kern="100" dirty="0">
                <a:effectLst/>
                <a:latin typeface="+mj-ea"/>
                <a:ea typeface="+mj-ea"/>
                <a:cs typeface="Times New Roman" panose="02020603050405020304" pitchFamily="18" charset="0"/>
              </a:rPr>
              <a:t>　</a:t>
            </a:r>
            <a:r>
              <a:rPr lang="en-US" altLang="ja-JP" sz="2800" kern="100" dirty="0">
                <a:solidFill>
                  <a:srgbClr val="FF0000"/>
                </a:solidFill>
                <a:effectLst/>
                <a:latin typeface="+mj-ea"/>
                <a:ea typeface="+mj-ea"/>
                <a:cs typeface="Times New Roman" panose="02020603050405020304" pitchFamily="18" charset="0"/>
              </a:rPr>
              <a:t>G</a:t>
            </a:r>
            <a:r>
              <a:rPr lang="en-US" altLang="ja-JP" sz="2800" kern="100" dirty="0">
                <a:effectLst/>
                <a:latin typeface="+mj-ea"/>
                <a:ea typeface="+mj-ea"/>
                <a:cs typeface="Times New Roman" panose="02020603050405020304" pitchFamily="18" charset="0"/>
              </a:rPr>
              <a:t>AG</a:t>
            </a:r>
            <a:r>
              <a:rPr lang="ja-JP" altLang="ja-JP" sz="2800" kern="100" dirty="0">
                <a:effectLst/>
                <a:latin typeface="+mj-ea"/>
                <a:ea typeface="+mj-ea"/>
                <a:cs typeface="Times New Roman" panose="02020603050405020304" pitchFamily="18" charset="0"/>
              </a:rPr>
              <a:t>）</a:t>
            </a:r>
            <a:endParaRPr lang="en-US" altLang="ja-JP" sz="2800" kern="100" dirty="0">
              <a:effectLst/>
              <a:latin typeface="+mj-ea"/>
              <a:ea typeface="+mj-ea"/>
              <a:cs typeface="Times New Roman" panose="02020603050405020304" pitchFamily="18" charset="0"/>
            </a:endParaRPr>
          </a:p>
          <a:p>
            <a:pPr algn="just"/>
            <a:r>
              <a:rPr lang="ja-JP" altLang="en-US" sz="2800" kern="100" dirty="0">
                <a:latin typeface="+mj-ea"/>
                <a:ea typeface="+mj-ea"/>
                <a:cs typeface="Times New Roman" panose="02020603050405020304" pitchFamily="18" charset="0"/>
              </a:rPr>
              <a:t>　　↓</a:t>
            </a:r>
            <a:r>
              <a:rPr lang="ja-JP" altLang="ja-JP" sz="2800" kern="100" dirty="0">
                <a:effectLst/>
                <a:latin typeface="+mj-ea"/>
                <a:ea typeface="+mj-ea"/>
                <a:cs typeface="Times New Roman" panose="02020603050405020304" pitchFamily="18" charset="0"/>
              </a:rPr>
              <a:t>　</a:t>
            </a:r>
            <a:endParaRPr lang="en-US" altLang="ja-JP" sz="2800" kern="100" dirty="0">
              <a:latin typeface="+mj-ea"/>
              <a:ea typeface="+mj-ea"/>
              <a:cs typeface="Times New Roman" panose="02020603050405020304" pitchFamily="18" charset="0"/>
            </a:endParaRPr>
          </a:p>
          <a:p>
            <a:pPr algn="just"/>
            <a:r>
              <a:rPr lang="ja-JP" altLang="en-US" sz="2800" kern="100" dirty="0">
                <a:effectLst/>
                <a:latin typeface="+mj-ea"/>
                <a:ea typeface="+mj-ea"/>
                <a:cs typeface="Times New Roman" panose="02020603050405020304" pitchFamily="18" charset="0"/>
              </a:rPr>
              <a:t>　</a:t>
            </a:r>
            <a:r>
              <a:rPr lang="ja-JP" altLang="ja-JP" sz="2800" kern="100" dirty="0">
                <a:effectLst/>
                <a:latin typeface="+mj-ea"/>
                <a:ea typeface="+mj-ea"/>
                <a:cs typeface="Times New Roman" panose="02020603050405020304" pitchFamily="18" charset="0"/>
              </a:rPr>
              <a:t>リシン</a:t>
            </a:r>
            <a:endParaRPr lang="en-US" altLang="ja-JP" sz="2800" kern="100" dirty="0">
              <a:effectLst/>
              <a:latin typeface="+mj-ea"/>
              <a:ea typeface="+mj-ea"/>
              <a:cs typeface="Times New Roman" panose="02020603050405020304" pitchFamily="18" charset="0"/>
            </a:endParaRPr>
          </a:p>
          <a:p>
            <a:pPr algn="just"/>
            <a:r>
              <a:rPr lang="ja-JP" altLang="ja-JP" sz="2800" kern="100" dirty="0">
                <a:effectLst/>
                <a:latin typeface="+mj-ea"/>
                <a:ea typeface="+mj-ea"/>
                <a:cs typeface="Times New Roman" panose="02020603050405020304" pitchFamily="18" charset="0"/>
              </a:rPr>
              <a:t>（</a:t>
            </a:r>
            <a:r>
              <a:rPr lang="en-US" altLang="ja-JP" sz="2800" kern="100" dirty="0">
                <a:solidFill>
                  <a:srgbClr val="FF0000"/>
                </a:solidFill>
                <a:effectLst/>
                <a:latin typeface="+mj-ea"/>
                <a:ea typeface="+mj-ea"/>
                <a:cs typeface="Times New Roman" panose="02020603050405020304" pitchFamily="18" charset="0"/>
              </a:rPr>
              <a:t>A</a:t>
            </a:r>
            <a:r>
              <a:rPr lang="en-US" altLang="ja-JP" sz="2800" kern="100" dirty="0">
                <a:effectLst/>
                <a:latin typeface="+mj-ea"/>
                <a:ea typeface="+mj-ea"/>
                <a:cs typeface="Times New Roman" panose="02020603050405020304" pitchFamily="18" charset="0"/>
              </a:rPr>
              <a:t>AA</a:t>
            </a:r>
            <a:r>
              <a:rPr lang="ja-JP" altLang="ja-JP" sz="2800" kern="100" dirty="0">
                <a:effectLst/>
                <a:latin typeface="+mj-ea"/>
                <a:ea typeface="+mj-ea"/>
                <a:cs typeface="Times New Roman" panose="02020603050405020304" pitchFamily="18" charset="0"/>
              </a:rPr>
              <a:t>　</a:t>
            </a:r>
            <a:r>
              <a:rPr lang="en-US" altLang="ja-JP" sz="2800" kern="100" dirty="0">
                <a:solidFill>
                  <a:srgbClr val="FF0000"/>
                </a:solidFill>
                <a:effectLst/>
                <a:latin typeface="+mj-ea"/>
                <a:ea typeface="+mj-ea"/>
                <a:cs typeface="Times New Roman" panose="02020603050405020304" pitchFamily="18" charset="0"/>
              </a:rPr>
              <a:t>A</a:t>
            </a:r>
            <a:r>
              <a:rPr lang="en-US" altLang="ja-JP" sz="2800" kern="100" dirty="0">
                <a:effectLst/>
                <a:latin typeface="+mj-ea"/>
                <a:ea typeface="+mj-ea"/>
                <a:cs typeface="Times New Roman" panose="02020603050405020304" pitchFamily="18" charset="0"/>
              </a:rPr>
              <a:t>AG</a:t>
            </a:r>
            <a:r>
              <a:rPr lang="ja-JP" altLang="ja-JP" sz="2800" kern="100" dirty="0">
                <a:effectLst/>
                <a:latin typeface="+mj-ea"/>
                <a:ea typeface="+mj-ea"/>
                <a:cs typeface="Times New Roman" panose="02020603050405020304" pitchFamily="18" charset="0"/>
              </a:rPr>
              <a:t>）</a:t>
            </a:r>
            <a:endParaRPr lang="en-US" altLang="ja-JP" sz="2800" kern="100" dirty="0">
              <a:effectLst/>
              <a:latin typeface="+mj-ea"/>
              <a:ea typeface="+mj-ea"/>
              <a:cs typeface="Times New Roman" panose="02020603050405020304" pitchFamily="18" charset="0"/>
            </a:endParaRPr>
          </a:p>
          <a:p>
            <a:pPr algn="just"/>
            <a:endParaRPr lang="ja-JP" altLang="ja-JP" sz="2800" kern="100" dirty="0">
              <a:effectLst/>
              <a:latin typeface="+mj-ea"/>
              <a:ea typeface="+mj-ea"/>
              <a:cs typeface="Times New Roman" panose="02020603050405020304" pitchFamily="18" charset="0"/>
            </a:endParaRPr>
          </a:p>
        </p:txBody>
      </p:sp>
      <p:pic>
        <p:nvPicPr>
          <p:cNvPr id="1026" name="Picture 2">
            <a:extLst>
              <a:ext uri="{FF2B5EF4-FFF2-40B4-BE49-F238E27FC236}">
                <a16:creationId xmlns:a16="http://schemas.microsoft.com/office/drawing/2014/main" id="{D0984620-78E1-45B2-90FF-9DAC62C0B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913" y="541613"/>
            <a:ext cx="6606763" cy="465776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3B9A317E-7840-427E-9E8D-293C55071D1A}"/>
              </a:ext>
            </a:extLst>
          </p:cNvPr>
          <p:cNvSpPr txBox="1"/>
          <p:nvPr/>
        </p:nvSpPr>
        <p:spPr>
          <a:xfrm>
            <a:off x="3515751" y="6285790"/>
            <a:ext cx="8539088" cy="338554"/>
          </a:xfrm>
          <a:prstGeom prst="rect">
            <a:avLst/>
          </a:prstGeom>
          <a:noFill/>
        </p:spPr>
        <p:txBody>
          <a:bodyPr wrap="square">
            <a:spAutoFit/>
          </a:bodyPr>
          <a:lstStyle/>
          <a:p>
            <a:r>
              <a:rPr lang="en-US" altLang="ja-JP" sz="1600" dirty="0"/>
              <a:t>https://www.toyaku.ac.jp/lifescience/departments/applife/knowledge/article-010.html</a:t>
            </a:r>
            <a:endParaRPr lang="ja-JP" altLang="en-US" sz="1600" dirty="0"/>
          </a:p>
        </p:txBody>
      </p:sp>
      <p:sp>
        <p:nvSpPr>
          <p:cNvPr id="4" name="テキスト ボックス 3">
            <a:extLst>
              <a:ext uri="{FF2B5EF4-FFF2-40B4-BE49-F238E27FC236}">
                <a16:creationId xmlns:a16="http://schemas.microsoft.com/office/drawing/2014/main" id="{32671511-B5C2-4BB4-9091-2823427698A9}"/>
              </a:ext>
            </a:extLst>
          </p:cNvPr>
          <p:cNvSpPr txBox="1"/>
          <p:nvPr/>
        </p:nvSpPr>
        <p:spPr>
          <a:xfrm>
            <a:off x="4297680" y="5388552"/>
            <a:ext cx="7452360" cy="738664"/>
          </a:xfrm>
          <a:prstGeom prst="rect">
            <a:avLst/>
          </a:prstGeom>
          <a:noFill/>
        </p:spPr>
        <p:txBody>
          <a:bodyPr wrap="square" rtlCol="0">
            <a:spAutoFit/>
          </a:bodyPr>
          <a:lstStyle/>
          <a:p>
            <a:r>
              <a:rPr lang="ja-JP" altLang="en-US" sz="1400" b="0" i="0" dirty="0">
                <a:solidFill>
                  <a:srgbClr val="787878"/>
                </a:solidFill>
                <a:effectLst/>
                <a:latin typeface="Noto Sans CJK JP"/>
              </a:rPr>
              <a:t>非極性アミノ酸は緑色、極性アミノ酸は黄土色、酸性アミノ酸は赤色、塩基性アミノ酸は青色で示している。メチオニンは非極性アミノ酸だが、</a:t>
            </a:r>
            <a:r>
              <a:rPr lang="en-US" altLang="ja-JP" sz="1400" b="0" i="0" dirty="0">
                <a:solidFill>
                  <a:srgbClr val="787878"/>
                </a:solidFill>
                <a:effectLst/>
                <a:latin typeface="Noto Sans CJK JP"/>
              </a:rPr>
              <a:t>AUG</a:t>
            </a:r>
            <a:r>
              <a:rPr lang="ja-JP" altLang="en-US" sz="1400" b="0" i="0" dirty="0">
                <a:solidFill>
                  <a:srgbClr val="787878"/>
                </a:solidFill>
                <a:effectLst/>
                <a:latin typeface="Noto Sans CJK JP"/>
              </a:rPr>
              <a:t>コドンがタンパク質合成開始のために重要な役割を果たす「開始コドン」を兼ねているため、色を代えて示している。</a:t>
            </a:r>
            <a:endParaRPr kumimoji="1" lang="ja-JP" altLang="en-US" sz="1400" dirty="0"/>
          </a:p>
        </p:txBody>
      </p:sp>
    </p:spTree>
    <p:extLst>
      <p:ext uri="{BB962C8B-B14F-4D97-AF65-F5344CB8AC3E}">
        <p14:creationId xmlns:p14="http://schemas.microsoft.com/office/powerpoint/2010/main" val="3724274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D2FB68-38C2-4E28-AA94-B4F10C2C7D4E}"/>
              </a:ext>
            </a:extLst>
          </p:cNvPr>
          <p:cNvSpPr>
            <a:spLocks noGrp="1"/>
          </p:cNvSpPr>
          <p:nvPr>
            <p:ph type="title"/>
          </p:nvPr>
        </p:nvSpPr>
        <p:spPr>
          <a:xfrm>
            <a:off x="838200" y="365125"/>
            <a:ext cx="10515600" cy="1006475"/>
          </a:xfrm>
        </p:spPr>
        <p:txBody>
          <a:bodyPr>
            <a:normAutofit/>
          </a:bodyPr>
          <a:lstStyle/>
          <a:p>
            <a:pPr algn="ctr"/>
            <a:r>
              <a:rPr lang="ja-JP" altLang="en-US" dirty="0"/>
              <a:t>　二重変異株の例</a:t>
            </a:r>
          </a:p>
        </p:txBody>
      </p:sp>
      <p:sp>
        <p:nvSpPr>
          <p:cNvPr id="3" name="テキスト ボックス 2">
            <a:extLst>
              <a:ext uri="{FF2B5EF4-FFF2-40B4-BE49-F238E27FC236}">
                <a16:creationId xmlns:a16="http://schemas.microsoft.com/office/drawing/2014/main" id="{33A5AD78-39E9-4793-BDB4-E7AAF51F246F}"/>
              </a:ext>
            </a:extLst>
          </p:cNvPr>
          <p:cNvSpPr txBox="1"/>
          <p:nvPr/>
        </p:nvSpPr>
        <p:spPr>
          <a:xfrm>
            <a:off x="344863" y="1466603"/>
            <a:ext cx="4167760" cy="4456028"/>
          </a:xfrm>
          <a:prstGeom prst="rect">
            <a:avLst/>
          </a:prstGeom>
          <a:noFill/>
        </p:spPr>
        <p:txBody>
          <a:bodyPr wrap="square" rtlCol="0">
            <a:spAutoFit/>
          </a:bodyPr>
          <a:lstStyle/>
          <a:p>
            <a:pPr algn="just">
              <a:lnSpc>
                <a:spcPts val="3800"/>
              </a:lnSpc>
            </a:pPr>
            <a:r>
              <a:rPr lang="ja-JP" altLang="ja-JP" sz="2800" kern="100" dirty="0">
                <a:effectLst/>
                <a:latin typeface="+mj-ea"/>
                <a:ea typeface="+mj-ea"/>
                <a:cs typeface="Times New Roman" panose="02020603050405020304" pitchFamily="18" charset="0"/>
              </a:rPr>
              <a:t>◆</a:t>
            </a:r>
            <a:r>
              <a:rPr lang="en-US" altLang="ja-JP" sz="2800" kern="100" dirty="0">
                <a:effectLst/>
                <a:latin typeface="+mj-ea"/>
                <a:ea typeface="+mj-ea"/>
                <a:cs typeface="Times New Roman" panose="02020603050405020304" pitchFamily="18" charset="0"/>
              </a:rPr>
              <a:t> </a:t>
            </a:r>
            <a:r>
              <a:rPr lang="en-US" altLang="ja-JP" sz="2800" kern="100" dirty="0">
                <a:solidFill>
                  <a:srgbClr val="C00000"/>
                </a:solidFill>
                <a:effectLst/>
                <a:latin typeface="+mj-ea"/>
                <a:ea typeface="+mj-ea"/>
                <a:cs typeface="Times New Roman" panose="02020603050405020304" pitchFamily="18" charset="0"/>
              </a:rPr>
              <a:t>L452R</a:t>
            </a:r>
          </a:p>
          <a:p>
            <a:pPr algn="just">
              <a:lnSpc>
                <a:spcPts val="3800"/>
              </a:lnSpc>
            </a:pPr>
            <a:r>
              <a:rPr lang="ja-JP" altLang="ja-JP" sz="2800" kern="100" dirty="0">
                <a:effectLst/>
                <a:latin typeface="+mj-ea"/>
                <a:ea typeface="+mj-ea"/>
                <a:cs typeface="Times New Roman" panose="02020603050405020304" pitchFamily="18" charset="0"/>
              </a:rPr>
              <a:t>　</a:t>
            </a:r>
            <a:r>
              <a:rPr lang="en-US" altLang="ja-JP" sz="2800" kern="100" dirty="0">
                <a:effectLst/>
                <a:latin typeface="+mj-ea"/>
                <a:ea typeface="+mj-ea"/>
                <a:cs typeface="Times New Roman" panose="02020603050405020304" pitchFamily="18" charset="0"/>
              </a:rPr>
              <a:t>452</a:t>
            </a:r>
            <a:r>
              <a:rPr lang="ja-JP" altLang="ja-JP" sz="2800" kern="100" dirty="0">
                <a:effectLst/>
                <a:latin typeface="+mj-ea"/>
                <a:ea typeface="+mj-ea"/>
                <a:cs typeface="Times New Roman" panose="02020603050405020304" pitchFamily="18" charset="0"/>
              </a:rPr>
              <a:t>番目のアミノ酸</a:t>
            </a:r>
            <a:r>
              <a:rPr lang="ja-JP" altLang="en-US" sz="2800" kern="100" dirty="0">
                <a:effectLst/>
                <a:latin typeface="+mj-ea"/>
                <a:ea typeface="+mj-ea"/>
                <a:cs typeface="Times New Roman" panose="02020603050405020304" pitchFamily="18" charset="0"/>
              </a:rPr>
              <a:t>　</a:t>
            </a:r>
            <a:endParaRPr lang="en-US" altLang="ja-JP" sz="2800" kern="100" dirty="0">
              <a:effectLst/>
              <a:latin typeface="+mj-ea"/>
              <a:ea typeface="+mj-ea"/>
              <a:cs typeface="Times New Roman" panose="02020603050405020304" pitchFamily="18" charset="0"/>
            </a:endParaRPr>
          </a:p>
          <a:p>
            <a:pPr algn="just">
              <a:lnSpc>
                <a:spcPts val="3800"/>
              </a:lnSpc>
            </a:pPr>
            <a:r>
              <a:rPr lang="ja-JP" altLang="en-US" sz="2800" kern="100" dirty="0">
                <a:latin typeface="+mj-ea"/>
                <a:ea typeface="+mj-ea"/>
                <a:cs typeface="Times New Roman" panose="02020603050405020304" pitchFamily="18" charset="0"/>
              </a:rPr>
              <a:t>　</a:t>
            </a:r>
            <a:r>
              <a:rPr lang="en-US" altLang="ja-JP" sz="2800" kern="100" dirty="0">
                <a:latin typeface="+mj-ea"/>
                <a:ea typeface="+mj-ea"/>
                <a:cs typeface="Times New Roman" panose="02020603050405020304" pitchFamily="18" charset="0"/>
              </a:rPr>
              <a:t>L</a:t>
            </a:r>
            <a:r>
              <a:rPr lang="ja-JP" altLang="en-US" sz="2800" kern="100" dirty="0">
                <a:effectLst/>
                <a:latin typeface="+mj-ea"/>
                <a:ea typeface="+mj-ea"/>
                <a:cs typeface="Times New Roman" panose="02020603050405020304" pitchFamily="18" charset="0"/>
              </a:rPr>
              <a:t>（ロイシン）が</a:t>
            </a:r>
            <a:endParaRPr lang="en-US" altLang="ja-JP" sz="2800" kern="100" dirty="0">
              <a:effectLst/>
              <a:latin typeface="+mj-ea"/>
              <a:ea typeface="+mj-ea"/>
              <a:cs typeface="Times New Roman" panose="02020603050405020304" pitchFamily="18" charset="0"/>
            </a:endParaRPr>
          </a:p>
          <a:p>
            <a:pPr algn="just">
              <a:lnSpc>
                <a:spcPts val="3800"/>
              </a:lnSpc>
            </a:pPr>
            <a:r>
              <a:rPr lang="ja-JP" altLang="en-US" sz="2800" kern="100" dirty="0">
                <a:effectLst/>
                <a:latin typeface="+mj-ea"/>
                <a:ea typeface="+mj-ea"/>
                <a:cs typeface="Times New Roman" panose="02020603050405020304" pitchFamily="18" charset="0"/>
              </a:rPr>
              <a:t>　</a:t>
            </a:r>
            <a:r>
              <a:rPr lang="en-US" altLang="ja-JP" sz="2800" kern="100" dirty="0">
                <a:effectLst/>
                <a:latin typeface="+mj-ea"/>
                <a:ea typeface="+mj-ea"/>
                <a:cs typeface="Times New Roman" panose="02020603050405020304" pitchFamily="18" charset="0"/>
              </a:rPr>
              <a:t>R</a:t>
            </a:r>
            <a:r>
              <a:rPr lang="ja-JP" altLang="en-US" sz="2800" kern="100" dirty="0">
                <a:effectLst/>
                <a:latin typeface="+mj-ea"/>
                <a:ea typeface="+mj-ea"/>
                <a:cs typeface="Times New Roman" panose="02020603050405020304" pitchFamily="18" charset="0"/>
              </a:rPr>
              <a:t>（アルギニン）に</a:t>
            </a:r>
            <a:endParaRPr lang="en-US" altLang="ja-JP" sz="2800" kern="100" dirty="0">
              <a:effectLst/>
              <a:latin typeface="+mj-ea"/>
              <a:ea typeface="+mj-ea"/>
              <a:cs typeface="Times New Roman" panose="02020603050405020304" pitchFamily="18" charset="0"/>
            </a:endParaRPr>
          </a:p>
          <a:p>
            <a:pPr algn="just">
              <a:lnSpc>
                <a:spcPts val="3800"/>
              </a:lnSpc>
            </a:pPr>
            <a:endParaRPr lang="ja-JP" altLang="ja-JP" sz="2800" kern="100" dirty="0">
              <a:effectLst/>
              <a:latin typeface="+mj-ea"/>
              <a:ea typeface="+mj-ea"/>
              <a:cs typeface="Times New Roman" panose="02020603050405020304" pitchFamily="18" charset="0"/>
            </a:endParaRPr>
          </a:p>
          <a:p>
            <a:pPr algn="just">
              <a:lnSpc>
                <a:spcPts val="3800"/>
              </a:lnSpc>
            </a:pPr>
            <a:r>
              <a:rPr lang="ja-JP" altLang="ja-JP" sz="2800" kern="100" dirty="0">
                <a:effectLst/>
                <a:latin typeface="+mj-ea"/>
                <a:ea typeface="+mj-ea"/>
                <a:cs typeface="Times New Roman" panose="02020603050405020304" pitchFamily="18" charset="0"/>
              </a:rPr>
              <a:t>◆</a:t>
            </a:r>
            <a:r>
              <a:rPr lang="en-US" altLang="ja-JP" sz="2800" kern="100" dirty="0">
                <a:solidFill>
                  <a:srgbClr val="00B050"/>
                </a:solidFill>
                <a:effectLst/>
                <a:latin typeface="+mj-ea"/>
                <a:ea typeface="+mj-ea"/>
                <a:cs typeface="Times New Roman" panose="02020603050405020304" pitchFamily="18" charset="0"/>
              </a:rPr>
              <a:t> E484Q</a:t>
            </a:r>
          </a:p>
          <a:p>
            <a:pPr algn="just">
              <a:lnSpc>
                <a:spcPts val="3800"/>
              </a:lnSpc>
            </a:pPr>
            <a:r>
              <a:rPr lang="ja-JP" altLang="ja-JP" sz="2800" kern="100" dirty="0">
                <a:effectLst/>
                <a:latin typeface="+mj-ea"/>
                <a:ea typeface="+mj-ea"/>
                <a:cs typeface="Times New Roman" panose="02020603050405020304" pitchFamily="18" charset="0"/>
              </a:rPr>
              <a:t>　</a:t>
            </a:r>
            <a:r>
              <a:rPr lang="en-US" altLang="ja-JP" sz="2800" kern="100" dirty="0">
                <a:effectLst/>
                <a:latin typeface="+mj-ea"/>
                <a:ea typeface="+mj-ea"/>
                <a:cs typeface="Times New Roman" panose="02020603050405020304" pitchFamily="18" charset="0"/>
              </a:rPr>
              <a:t>484</a:t>
            </a:r>
            <a:r>
              <a:rPr lang="ja-JP" altLang="ja-JP" sz="2800" kern="100" dirty="0">
                <a:effectLst/>
                <a:latin typeface="+mj-ea"/>
                <a:ea typeface="+mj-ea"/>
                <a:cs typeface="Times New Roman" panose="02020603050405020304" pitchFamily="18" charset="0"/>
              </a:rPr>
              <a:t>番目のアミノ酸</a:t>
            </a:r>
            <a:endParaRPr lang="en-US" altLang="ja-JP" sz="2800" kern="100" dirty="0">
              <a:effectLst/>
              <a:latin typeface="+mj-ea"/>
              <a:ea typeface="+mj-ea"/>
              <a:cs typeface="Times New Roman" panose="02020603050405020304" pitchFamily="18" charset="0"/>
            </a:endParaRPr>
          </a:p>
          <a:p>
            <a:pPr algn="just">
              <a:lnSpc>
                <a:spcPts val="3800"/>
              </a:lnSpc>
            </a:pPr>
            <a:r>
              <a:rPr lang="ja-JP" altLang="en-US" sz="2800" kern="100" dirty="0">
                <a:latin typeface="+mj-ea"/>
                <a:ea typeface="+mj-ea"/>
                <a:cs typeface="Times New Roman" panose="02020603050405020304" pitchFamily="18" charset="0"/>
              </a:rPr>
              <a:t>　</a:t>
            </a:r>
            <a:r>
              <a:rPr lang="en-US" altLang="ja-JP" sz="2800" kern="100" dirty="0">
                <a:effectLst/>
                <a:latin typeface="+mj-ea"/>
                <a:ea typeface="+mj-ea"/>
                <a:cs typeface="Times New Roman" panose="02020603050405020304" pitchFamily="18" charset="0"/>
              </a:rPr>
              <a:t>E</a:t>
            </a:r>
            <a:r>
              <a:rPr lang="ja-JP" altLang="en-US" sz="2800" kern="100" dirty="0">
                <a:effectLst/>
                <a:latin typeface="+mj-ea"/>
                <a:ea typeface="+mj-ea"/>
                <a:cs typeface="Times New Roman" panose="02020603050405020304" pitchFamily="18" charset="0"/>
              </a:rPr>
              <a:t>（</a:t>
            </a:r>
            <a:r>
              <a:rPr lang="ja-JP" altLang="ja-JP" sz="2800" kern="100" dirty="0">
                <a:effectLst/>
                <a:latin typeface="+mj-ea"/>
                <a:ea typeface="+mj-ea"/>
                <a:cs typeface="Times New Roman" panose="02020603050405020304" pitchFamily="18" charset="0"/>
              </a:rPr>
              <a:t>グルタミン酸）</a:t>
            </a:r>
            <a:r>
              <a:rPr lang="ja-JP" altLang="en-US" sz="2800" kern="100" dirty="0">
                <a:effectLst/>
                <a:latin typeface="+mj-ea"/>
                <a:ea typeface="+mj-ea"/>
                <a:cs typeface="Times New Roman" panose="02020603050405020304" pitchFamily="18" charset="0"/>
              </a:rPr>
              <a:t>が　</a:t>
            </a:r>
            <a:endParaRPr lang="en-US" altLang="ja-JP" sz="2800" kern="100" dirty="0">
              <a:effectLst/>
              <a:latin typeface="+mj-ea"/>
              <a:ea typeface="+mj-ea"/>
              <a:cs typeface="Times New Roman" panose="02020603050405020304" pitchFamily="18" charset="0"/>
            </a:endParaRPr>
          </a:p>
          <a:p>
            <a:pPr algn="just">
              <a:lnSpc>
                <a:spcPts val="3800"/>
              </a:lnSpc>
            </a:pPr>
            <a:r>
              <a:rPr lang="ja-JP" altLang="ja-JP" sz="2800" kern="100" dirty="0">
                <a:effectLst/>
                <a:latin typeface="+mj-ea"/>
                <a:ea typeface="+mj-ea"/>
                <a:cs typeface="Times New Roman" panose="02020603050405020304" pitchFamily="18" charset="0"/>
              </a:rPr>
              <a:t>　</a:t>
            </a:r>
            <a:r>
              <a:rPr lang="en-US" altLang="ja-JP" sz="2800" kern="100" dirty="0">
                <a:effectLst/>
                <a:latin typeface="+mj-ea"/>
                <a:ea typeface="+mj-ea"/>
                <a:cs typeface="Times New Roman" panose="02020603050405020304" pitchFamily="18" charset="0"/>
              </a:rPr>
              <a:t>Q</a:t>
            </a:r>
            <a:r>
              <a:rPr lang="ja-JP" altLang="en-US" sz="2800" kern="100" dirty="0">
                <a:effectLst/>
                <a:latin typeface="+mj-ea"/>
                <a:ea typeface="+mj-ea"/>
                <a:cs typeface="Times New Roman" panose="02020603050405020304" pitchFamily="18" charset="0"/>
              </a:rPr>
              <a:t>（グルタミン</a:t>
            </a:r>
            <a:r>
              <a:rPr lang="ja-JP" altLang="ja-JP" sz="2800" kern="100" dirty="0">
                <a:effectLst/>
                <a:latin typeface="+mj-ea"/>
                <a:ea typeface="+mj-ea"/>
                <a:cs typeface="Times New Roman" panose="02020603050405020304" pitchFamily="18" charset="0"/>
              </a:rPr>
              <a:t>）</a:t>
            </a:r>
            <a:r>
              <a:rPr lang="ja-JP" altLang="en-US" sz="2800" kern="100" dirty="0">
                <a:effectLst/>
                <a:latin typeface="+mj-ea"/>
                <a:ea typeface="+mj-ea"/>
                <a:cs typeface="Times New Roman" panose="02020603050405020304" pitchFamily="18" charset="0"/>
              </a:rPr>
              <a:t>に</a:t>
            </a:r>
            <a:endParaRPr lang="ja-JP" altLang="ja-JP" sz="2800" kern="100" dirty="0">
              <a:effectLst/>
              <a:latin typeface="+mj-ea"/>
              <a:ea typeface="+mj-ea"/>
              <a:cs typeface="Times New Roman" panose="02020603050405020304" pitchFamily="18" charset="0"/>
            </a:endParaRPr>
          </a:p>
        </p:txBody>
      </p:sp>
      <p:pic>
        <p:nvPicPr>
          <p:cNvPr id="4" name="図 3" descr="付録表1　アミノ酸表記法">
            <a:extLst>
              <a:ext uri="{FF2B5EF4-FFF2-40B4-BE49-F238E27FC236}">
                <a16:creationId xmlns:a16="http://schemas.microsoft.com/office/drawing/2014/main" id="{DE5D4EB4-7F84-4A8D-AD61-BB38CEC6428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49774" y="1569414"/>
            <a:ext cx="7192010" cy="4618355"/>
          </a:xfrm>
          <a:prstGeom prst="rect">
            <a:avLst/>
          </a:prstGeom>
          <a:noFill/>
          <a:ln>
            <a:noFill/>
          </a:ln>
        </p:spPr>
      </p:pic>
      <p:sp>
        <p:nvSpPr>
          <p:cNvPr id="5" name="正方形/長方形 4">
            <a:extLst>
              <a:ext uri="{FF2B5EF4-FFF2-40B4-BE49-F238E27FC236}">
                <a16:creationId xmlns:a16="http://schemas.microsoft.com/office/drawing/2014/main" id="{723B2BB3-4E6F-41A0-92D5-74781C2456A2}"/>
              </a:ext>
            </a:extLst>
          </p:cNvPr>
          <p:cNvSpPr/>
          <p:nvPr/>
        </p:nvSpPr>
        <p:spPr>
          <a:xfrm>
            <a:off x="4838065" y="5150962"/>
            <a:ext cx="2987040" cy="3048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483D5E8E-5C8D-4404-B220-9C0C49D012C8}"/>
              </a:ext>
            </a:extLst>
          </p:cNvPr>
          <p:cNvSpPr/>
          <p:nvPr/>
        </p:nvSpPr>
        <p:spPr>
          <a:xfrm>
            <a:off x="4838065" y="4777834"/>
            <a:ext cx="2987040" cy="3048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81368341-C7E6-4BDC-BB62-2F8C516AB6E2}"/>
              </a:ext>
            </a:extLst>
          </p:cNvPr>
          <p:cNvSpPr/>
          <p:nvPr/>
        </p:nvSpPr>
        <p:spPr>
          <a:xfrm>
            <a:off x="8595360" y="3787646"/>
            <a:ext cx="2987040" cy="3048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96085255-DCCD-4902-8B22-CD42822D2EDB}"/>
              </a:ext>
            </a:extLst>
          </p:cNvPr>
          <p:cNvSpPr/>
          <p:nvPr/>
        </p:nvSpPr>
        <p:spPr>
          <a:xfrm>
            <a:off x="8495666" y="3124200"/>
            <a:ext cx="2987040" cy="3048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5FAC0A5-469D-4493-B186-0DE5D0756A49}"/>
              </a:ext>
            </a:extLst>
          </p:cNvPr>
          <p:cNvSpPr txBox="1"/>
          <p:nvPr/>
        </p:nvSpPr>
        <p:spPr>
          <a:xfrm>
            <a:off x="4838065" y="6222825"/>
            <a:ext cx="6903719" cy="369332"/>
          </a:xfrm>
          <a:prstGeom prst="rect">
            <a:avLst/>
          </a:prstGeom>
          <a:noFill/>
        </p:spPr>
        <p:txBody>
          <a:bodyPr wrap="square">
            <a:spAutoFit/>
          </a:bodyPr>
          <a:lstStyle/>
          <a:p>
            <a:r>
              <a:rPr lang="en-US" altLang="ja-JP" dirty="0"/>
              <a:t>http://www.jsccr.jp/guideline/2016/hereditary_appendix.html</a:t>
            </a:r>
            <a:endParaRPr lang="ja-JP" altLang="en-US" dirty="0"/>
          </a:p>
        </p:txBody>
      </p:sp>
    </p:spTree>
    <p:extLst>
      <p:ext uri="{BB962C8B-B14F-4D97-AF65-F5344CB8AC3E}">
        <p14:creationId xmlns:p14="http://schemas.microsoft.com/office/powerpoint/2010/main" val="88759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801E9F9-04DF-4898-AC00-BAB56BDE1B5F}"/>
              </a:ext>
            </a:extLst>
          </p:cNvPr>
          <p:cNvSpPr txBox="1"/>
          <p:nvPr/>
        </p:nvSpPr>
        <p:spPr>
          <a:xfrm>
            <a:off x="626193" y="761201"/>
            <a:ext cx="3855720" cy="6124754"/>
          </a:xfrm>
          <a:prstGeom prst="rect">
            <a:avLst/>
          </a:prstGeom>
          <a:noFill/>
        </p:spPr>
        <p:txBody>
          <a:bodyPr wrap="square" rtlCol="0">
            <a:spAutoFit/>
          </a:bodyPr>
          <a:lstStyle/>
          <a:p>
            <a:pPr algn="just"/>
            <a:r>
              <a:rPr lang="ja-JP" altLang="ja-JP" sz="2800" kern="100" dirty="0">
                <a:effectLst/>
                <a:latin typeface="+mj-ea"/>
                <a:ea typeface="+mj-ea"/>
                <a:cs typeface="Times New Roman" panose="02020603050405020304" pitchFamily="18" charset="0"/>
              </a:rPr>
              <a:t>◆</a:t>
            </a:r>
            <a:r>
              <a:rPr lang="en-US" altLang="ja-JP" sz="2800" kern="100" dirty="0">
                <a:effectLst/>
                <a:latin typeface="+mj-ea"/>
                <a:ea typeface="+mj-ea"/>
                <a:cs typeface="Times New Roman" panose="02020603050405020304" pitchFamily="18" charset="0"/>
              </a:rPr>
              <a:t>L452R</a:t>
            </a:r>
            <a:endParaRPr lang="en-US" altLang="ja-JP" sz="2800" kern="100" dirty="0">
              <a:solidFill>
                <a:srgbClr val="C00000"/>
              </a:solidFill>
              <a:effectLst/>
              <a:latin typeface="+mj-ea"/>
              <a:ea typeface="+mj-ea"/>
              <a:cs typeface="Times New Roman" panose="02020603050405020304" pitchFamily="18" charset="0"/>
            </a:endParaRPr>
          </a:p>
          <a:p>
            <a:pPr algn="just"/>
            <a:r>
              <a:rPr lang="ja-JP" altLang="ja-JP" sz="2800" kern="100" dirty="0">
                <a:effectLst/>
                <a:latin typeface="+mj-ea"/>
                <a:ea typeface="+mj-ea"/>
                <a:cs typeface="Times New Roman" panose="02020603050405020304" pitchFamily="18" charset="0"/>
              </a:rPr>
              <a:t>　</a:t>
            </a:r>
            <a:r>
              <a:rPr lang="ja-JP" altLang="en-US" sz="2800" kern="100" dirty="0">
                <a:effectLst/>
                <a:latin typeface="+mj-ea"/>
                <a:ea typeface="+mj-ea"/>
                <a:cs typeface="Times New Roman" panose="02020603050405020304" pitchFamily="18" charset="0"/>
              </a:rPr>
              <a:t>ロイシン</a:t>
            </a:r>
            <a:endParaRPr lang="en-US" altLang="ja-JP" sz="2800" kern="100" dirty="0">
              <a:effectLst/>
              <a:latin typeface="+mj-ea"/>
              <a:ea typeface="+mj-ea"/>
              <a:cs typeface="Times New Roman" panose="02020603050405020304" pitchFamily="18" charset="0"/>
            </a:endParaRPr>
          </a:p>
          <a:p>
            <a:pPr algn="just"/>
            <a:r>
              <a:rPr lang="ja-JP" altLang="ja-JP" sz="2800" kern="100" dirty="0">
                <a:effectLst/>
                <a:latin typeface="+mj-ea"/>
                <a:ea typeface="+mj-ea"/>
                <a:cs typeface="Times New Roman" panose="02020603050405020304" pitchFamily="18" charset="0"/>
              </a:rPr>
              <a:t>（</a:t>
            </a:r>
            <a:r>
              <a:rPr lang="en-US" altLang="ja-JP" sz="2800" kern="100" dirty="0">
                <a:effectLst/>
                <a:latin typeface="+mj-ea"/>
                <a:ea typeface="+mj-ea"/>
                <a:cs typeface="Times New Roman" panose="02020603050405020304" pitchFamily="18" charset="0"/>
              </a:rPr>
              <a:t>C</a:t>
            </a:r>
            <a:r>
              <a:rPr lang="en-US" altLang="ja-JP" sz="2800" kern="100" dirty="0">
                <a:solidFill>
                  <a:srgbClr val="C00000"/>
                </a:solidFill>
                <a:effectLst/>
                <a:latin typeface="+mj-ea"/>
                <a:ea typeface="+mj-ea"/>
                <a:cs typeface="Times New Roman" panose="02020603050405020304" pitchFamily="18" charset="0"/>
              </a:rPr>
              <a:t>U</a:t>
            </a:r>
            <a:r>
              <a:rPr lang="ja-JP" altLang="en-US" sz="2800" kern="100" dirty="0">
                <a:effectLst/>
                <a:latin typeface="+mj-ea"/>
                <a:ea typeface="+mj-ea"/>
                <a:cs typeface="Times New Roman" panose="02020603050405020304" pitchFamily="18" charset="0"/>
              </a:rPr>
              <a:t>＊</a:t>
            </a:r>
            <a:r>
              <a:rPr lang="ja-JP" altLang="ja-JP" sz="2800" kern="100" dirty="0">
                <a:effectLst/>
                <a:latin typeface="+mj-ea"/>
                <a:ea typeface="+mj-ea"/>
                <a:cs typeface="Times New Roman" panose="02020603050405020304" pitchFamily="18" charset="0"/>
              </a:rPr>
              <a:t>）</a:t>
            </a:r>
            <a:endParaRPr lang="en-US" altLang="ja-JP" sz="2800" kern="100" dirty="0">
              <a:effectLst/>
              <a:latin typeface="+mj-ea"/>
              <a:ea typeface="+mj-ea"/>
              <a:cs typeface="Times New Roman" panose="02020603050405020304" pitchFamily="18" charset="0"/>
            </a:endParaRPr>
          </a:p>
          <a:p>
            <a:pPr algn="just"/>
            <a:r>
              <a:rPr lang="ja-JP" altLang="en-US" sz="2800" kern="100" dirty="0">
                <a:latin typeface="+mj-ea"/>
                <a:ea typeface="+mj-ea"/>
                <a:cs typeface="Times New Roman" panose="02020603050405020304" pitchFamily="18" charset="0"/>
              </a:rPr>
              <a:t>　　↓</a:t>
            </a:r>
            <a:endParaRPr lang="en-US" altLang="ja-JP" sz="2800" kern="100" dirty="0">
              <a:effectLst/>
              <a:latin typeface="+mj-ea"/>
              <a:ea typeface="+mj-ea"/>
              <a:cs typeface="Times New Roman" panose="02020603050405020304" pitchFamily="18" charset="0"/>
            </a:endParaRPr>
          </a:p>
          <a:p>
            <a:pPr algn="just"/>
            <a:r>
              <a:rPr lang="ja-JP" altLang="ja-JP" sz="2800" kern="100" dirty="0">
                <a:effectLst/>
                <a:latin typeface="+mj-ea"/>
                <a:ea typeface="+mj-ea"/>
                <a:cs typeface="Times New Roman" panose="02020603050405020304" pitchFamily="18" charset="0"/>
              </a:rPr>
              <a:t> </a:t>
            </a:r>
            <a:r>
              <a:rPr lang="ja-JP" altLang="en-US" sz="2800" kern="100" dirty="0">
                <a:effectLst/>
                <a:latin typeface="+mj-ea"/>
                <a:ea typeface="+mj-ea"/>
                <a:cs typeface="Times New Roman" panose="02020603050405020304" pitchFamily="18" charset="0"/>
              </a:rPr>
              <a:t>　アルギニン</a:t>
            </a:r>
            <a:endParaRPr lang="en-US" altLang="ja-JP" sz="2800" kern="100" dirty="0">
              <a:effectLst/>
              <a:latin typeface="+mj-ea"/>
              <a:ea typeface="+mj-ea"/>
              <a:cs typeface="Times New Roman" panose="02020603050405020304" pitchFamily="18" charset="0"/>
            </a:endParaRPr>
          </a:p>
          <a:p>
            <a:pPr algn="just"/>
            <a:r>
              <a:rPr lang="ja-JP" altLang="ja-JP" sz="2800" kern="100" dirty="0">
                <a:effectLst/>
                <a:latin typeface="+mj-ea"/>
                <a:ea typeface="+mj-ea"/>
                <a:cs typeface="Times New Roman" panose="02020603050405020304" pitchFamily="18" charset="0"/>
              </a:rPr>
              <a:t>（</a:t>
            </a:r>
            <a:r>
              <a:rPr lang="en-US" altLang="ja-JP" sz="2800" kern="100" dirty="0">
                <a:effectLst/>
                <a:latin typeface="+mj-ea"/>
                <a:ea typeface="+mj-ea"/>
                <a:cs typeface="Times New Roman" panose="02020603050405020304" pitchFamily="18" charset="0"/>
              </a:rPr>
              <a:t>C</a:t>
            </a:r>
            <a:r>
              <a:rPr lang="en-US" altLang="ja-JP" sz="2800" kern="100" dirty="0">
                <a:solidFill>
                  <a:srgbClr val="C00000"/>
                </a:solidFill>
                <a:effectLst/>
                <a:latin typeface="+mj-ea"/>
                <a:ea typeface="+mj-ea"/>
                <a:cs typeface="Times New Roman" panose="02020603050405020304" pitchFamily="18" charset="0"/>
              </a:rPr>
              <a:t>G</a:t>
            </a:r>
            <a:r>
              <a:rPr lang="ja-JP" altLang="en-US" sz="2800" kern="100" dirty="0">
                <a:effectLst/>
                <a:latin typeface="+mj-ea"/>
                <a:ea typeface="+mj-ea"/>
                <a:cs typeface="Times New Roman" panose="02020603050405020304" pitchFamily="18" charset="0"/>
              </a:rPr>
              <a:t>＊</a:t>
            </a:r>
            <a:r>
              <a:rPr lang="ja-JP" altLang="ja-JP" sz="2800" kern="100" dirty="0">
                <a:effectLst/>
                <a:latin typeface="+mj-ea"/>
                <a:ea typeface="+mj-ea"/>
                <a:cs typeface="Times New Roman" panose="02020603050405020304" pitchFamily="18" charset="0"/>
              </a:rPr>
              <a:t>）</a:t>
            </a:r>
          </a:p>
          <a:p>
            <a:pPr algn="just"/>
            <a:endParaRPr lang="en-US" altLang="ja-JP" sz="2800" kern="100" dirty="0">
              <a:effectLst/>
              <a:latin typeface="+mj-ea"/>
              <a:ea typeface="+mj-ea"/>
              <a:cs typeface="Times New Roman" panose="02020603050405020304" pitchFamily="18" charset="0"/>
            </a:endParaRPr>
          </a:p>
          <a:p>
            <a:pPr algn="just"/>
            <a:r>
              <a:rPr lang="ja-JP" altLang="ja-JP" sz="2800" kern="100" dirty="0">
                <a:effectLst/>
                <a:latin typeface="+mj-ea"/>
                <a:ea typeface="+mj-ea"/>
                <a:cs typeface="Times New Roman" panose="02020603050405020304" pitchFamily="18" charset="0"/>
              </a:rPr>
              <a:t>◆</a:t>
            </a:r>
            <a:r>
              <a:rPr lang="en-US" altLang="ja-JP" sz="2800" kern="100" dirty="0">
                <a:solidFill>
                  <a:srgbClr val="00B050"/>
                </a:solidFill>
                <a:effectLst/>
                <a:latin typeface="+mj-ea"/>
                <a:ea typeface="+mj-ea"/>
                <a:cs typeface="Times New Roman" panose="02020603050405020304" pitchFamily="18" charset="0"/>
              </a:rPr>
              <a:t>E484Q</a:t>
            </a:r>
          </a:p>
          <a:p>
            <a:pPr algn="just"/>
            <a:r>
              <a:rPr lang="ja-JP" altLang="ja-JP" sz="2800" kern="100" dirty="0">
                <a:effectLst/>
                <a:latin typeface="+mj-ea"/>
                <a:ea typeface="+mj-ea"/>
                <a:cs typeface="Times New Roman" panose="02020603050405020304" pitchFamily="18" charset="0"/>
              </a:rPr>
              <a:t>　グルタミン酸</a:t>
            </a:r>
            <a:endParaRPr lang="en-US" altLang="ja-JP" sz="2800" kern="100" dirty="0">
              <a:effectLst/>
              <a:latin typeface="+mj-ea"/>
              <a:ea typeface="+mj-ea"/>
              <a:cs typeface="Times New Roman" panose="02020603050405020304" pitchFamily="18" charset="0"/>
            </a:endParaRPr>
          </a:p>
          <a:p>
            <a:pPr algn="just"/>
            <a:r>
              <a:rPr lang="ja-JP" altLang="ja-JP" sz="2800" kern="100" dirty="0">
                <a:effectLst/>
                <a:latin typeface="+mj-ea"/>
                <a:ea typeface="+mj-ea"/>
                <a:cs typeface="Times New Roman" panose="02020603050405020304" pitchFamily="18" charset="0"/>
              </a:rPr>
              <a:t>（</a:t>
            </a:r>
            <a:r>
              <a:rPr lang="en-US" altLang="ja-JP" sz="2800" kern="100" dirty="0">
                <a:solidFill>
                  <a:srgbClr val="FF0000"/>
                </a:solidFill>
                <a:effectLst/>
                <a:latin typeface="+mj-ea"/>
                <a:ea typeface="+mj-ea"/>
                <a:cs typeface="Times New Roman" panose="02020603050405020304" pitchFamily="18" charset="0"/>
              </a:rPr>
              <a:t>G</a:t>
            </a:r>
            <a:r>
              <a:rPr lang="en-US" altLang="ja-JP" sz="2800" kern="100" dirty="0">
                <a:effectLst/>
                <a:latin typeface="+mj-ea"/>
                <a:ea typeface="+mj-ea"/>
                <a:cs typeface="Times New Roman" panose="02020603050405020304" pitchFamily="18" charset="0"/>
              </a:rPr>
              <a:t>AA</a:t>
            </a:r>
            <a:r>
              <a:rPr lang="ja-JP" altLang="ja-JP" sz="2800" kern="100" dirty="0">
                <a:effectLst/>
                <a:latin typeface="+mj-ea"/>
                <a:ea typeface="+mj-ea"/>
                <a:cs typeface="Times New Roman" panose="02020603050405020304" pitchFamily="18" charset="0"/>
              </a:rPr>
              <a:t>　</a:t>
            </a:r>
            <a:r>
              <a:rPr lang="en-US" altLang="ja-JP" sz="2800" kern="100" dirty="0">
                <a:solidFill>
                  <a:srgbClr val="FF0000"/>
                </a:solidFill>
                <a:effectLst/>
                <a:latin typeface="+mj-ea"/>
                <a:ea typeface="+mj-ea"/>
                <a:cs typeface="Times New Roman" panose="02020603050405020304" pitchFamily="18" charset="0"/>
              </a:rPr>
              <a:t>G</a:t>
            </a:r>
            <a:r>
              <a:rPr lang="en-US" altLang="ja-JP" sz="2800" kern="100" dirty="0">
                <a:effectLst/>
                <a:latin typeface="+mj-ea"/>
                <a:ea typeface="+mj-ea"/>
                <a:cs typeface="Times New Roman" panose="02020603050405020304" pitchFamily="18" charset="0"/>
              </a:rPr>
              <a:t>AG</a:t>
            </a:r>
            <a:r>
              <a:rPr lang="ja-JP" altLang="ja-JP" sz="2800" kern="100" dirty="0">
                <a:effectLst/>
                <a:latin typeface="+mj-ea"/>
                <a:ea typeface="+mj-ea"/>
                <a:cs typeface="Times New Roman" panose="02020603050405020304" pitchFamily="18" charset="0"/>
              </a:rPr>
              <a:t>）</a:t>
            </a:r>
            <a:endParaRPr lang="en-US" altLang="ja-JP" sz="2800" kern="100" dirty="0">
              <a:effectLst/>
              <a:latin typeface="+mj-ea"/>
              <a:ea typeface="+mj-ea"/>
              <a:cs typeface="Times New Roman" panose="02020603050405020304" pitchFamily="18" charset="0"/>
            </a:endParaRPr>
          </a:p>
          <a:p>
            <a:pPr algn="just"/>
            <a:r>
              <a:rPr lang="ja-JP" altLang="en-US" sz="2800" kern="100" dirty="0">
                <a:latin typeface="+mj-ea"/>
                <a:ea typeface="+mj-ea"/>
                <a:cs typeface="Times New Roman" panose="02020603050405020304" pitchFamily="18" charset="0"/>
              </a:rPr>
              <a:t>　　↓</a:t>
            </a:r>
            <a:r>
              <a:rPr lang="ja-JP" altLang="ja-JP" sz="2800" kern="100" dirty="0">
                <a:effectLst/>
                <a:latin typeface="+mj-ea"/>
                <a:ea typeface="+mj-ea"/>
                <a:cs typeface="Times New Roman" panose="02020603050405020304" pitchFamily="18" charset="0"/>
              </a:rPr>
              <a:t>　</a:t>
            </a:r>
            <a:endParaRPr lang="en-US" altLang="ja-JP" sz="2800" kern="100" dirty="0">
              <a:latin typeface="+mj-ea"/>
              <a:ea typeface="+mj-ea"/>
              <a:cs typeface="Times New Roman" panose="02020603050405020304" pitchFamily="18" charset="0"/>
            </a:endParaRPr>
          </a:p>
          <a:p>
            <a:pPr algn="just"/>
            <a:r>
              <a:rPr lang="ja-JP" altLang="en-US" sz="2800" kern="100" dirty="0">
                <a:effectLst/>
                <a:latin typeface="+mj-ea"/>
                <a:ea typeface="+mj-ea"/>
                <a:cs typeface="Times New Roman" panose="02020603050405020304" pitchFamily="18" charset="0"/>
              </a:rPr>
              <a:t>　グルタミン</a:t>
            </a:r>
            <a:endParaRPr lang="en-US" altLang="ja-JP" sz="2800" kern="100" dirty="0">
              <a:effectLst/>
              <a:latin typeface="+mj-ea"/>
              <a:ea typeface="+mj-ea"/>
              <a:cs typeface="Times New Roman" panose="02020603050405020304" pitchFamily="18" charset="0"/>
            </a:endParaRPr>
          </a:p>
          <a:p>
            <a:pPr algn="just"/>
            <a:r>
              <a:rPr lang="ja-JP" altLang="ja-JP" sz="2800" kern="100" dirty="0">
                <a:effectLst/>
                <a:latin typeface="+mj-ea"/>
                <a:ea typeface="+mj-ea"/>
                <a:cs typeface="Times New Roman" panose="02020603050405020304" pitchFamily="18" charset="0"/>
              </a:rPr>
              <a:t>（</a:t>
            </a:r>
            <a:r>
              <a:rPr lang="en-US" altLang="ja-JP" sz="2800" kern="100" dirty="0">
                <a:solidFill>
                  <a:srgbClr val="C00000"/>
                </a:solidFill>
                <a:effectLst/>
                <a:latin typeface="+mj-ea"/>
                <a:ea typeface="+mj-ea"/>
                <a:cs typeface="Times New Roman" panose="02020603050405020304" pitchFamily="18" charset="0"/>
              </a:rPr>
              <a:t>C</a:t>
            </a:r>
            <a:r>
              <a:rPr lang="en-US" altLang="ja-JP" sz="2800" kern="100" dirty="0">
                <a:effectLst/>
                <a:latin typeface="+mj-ea"/>
                <a:ea typeface="+mj-ea"/>
                <a:cs typeface="Times New Roman" panose="02020603050405020304" pitchFamily="18" charset="0"/>
              </a:rPr>
              <a:t>AA</a:t>
            </a:r>
            <a:r>
              <a:rPr lang="ja-JP" altLang="ja-JP" sz="2800" kern="100" dirty="0">
                <a:effectLst/>
                <a:latin typeface="+mj-ea"/>
                <a:ea typeface="+mj-ea"/>
                <a:cs typeface="Times New Roman" panose="02020603050405020304" pitchFamily="18" charset="0"/>
              </a:rPr>
              <a:t>　</a:t>
            </a:r>
            <a:r>
              <a:rPr lang="en-US" altLang="ja-JP" sz="2800" kern="100" dirty="0">
                <a:solidFill>
                  <a:srgbClr val="FF0000"/>
                </a:solidFill>
                <a:effectLst/>
                <a:latin typeface="+mj-ea"/>
                <a:ea typeface="+mj-ea"/>
                <a:cs typeface="Times New Roman" panose="02020603050405020304" pitchFamily="18" charset="0"/>
              </a:rPr>
              <a:t>C</a:t>
            </a:r>
            <a:r>
              <a:rPr lang="en-US" altLang="ja-JP" sz="2800" kern="100" dirty="0">
                <a:effectLst/>
                <a:latin typeface="+mj-ea"/>
                <a:ea typeface="+mj-ea"/>
                <a:cs typeface="Times New Roman" panose="02020603050405020304" pitchFamily="18" charset="0"/>
              </a:rPr>
              <a:t>AG</a:t>
            </a:r>
            <a:r>
              <a:rPr lang="ja-JP" altLang="ja-JP" sz="2800" kern="100" dirty="0">
                <a:effectLst/>
                <a:latin typeface="+mj-ea"/>
                <a:ea typeface="+mj-ea"/>
                <a:cs typeface="Times New Roman" panose="02020603050405020304" pitchFamily="18" charset="0"/>
              </a:rPr>
              <a:t>）</a:t>
            </a:r>
            <a:endParaRPr lang="en-US" altLang="ja-JP" sz="2800" kern="100" dirty="0">
              <a:effectLst/>
              <a:latin typeface="+mj-ea"/>
              <a:ea typeface="+mj-ea"/>
              <a:cs typeface="Times New Roman" panose="02020603050405020304" pitchFamily="18" charset="0"/>
            </a:endParaRPr>
          </a:p>
          <a:p>
            <a:pPr algn="just"/>
            <a:endParaRPr lang="ja-JP" altLang="ja-JP" sz="2800" kern="100" dirty="0">
              <a:effectLst/>
              <a:latin typeface="+mj-ea"/>
              <a:ea typeface="+mj-ea"/>
              <a:cs typeface="Times New Roman" panose="02020603050405020304" pitchFamily="18" charset="0"/>
            </a:endParaRPr>
          </a:p>
        </p:txBody>
      </p:sp>
      <p:pic>
        <p:nvPicPr>
          <p:cNvPr id="1026" name="Picture 2">
            <a:extLst>
              <a:ext uri="{FF2B5EF4-FFF2-40B4-BE49-F238E27FC236}">
                <a16:creationId xmlns:a16="http://schemas.microsoft.com/office/drawing/2014/main" id="{D0984620-78E1-45B2-90FF-9DAC62C0B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913" y="541613"/>
            <a:ext cx="6606763" cy="465776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3B9A317E-7840-427E-9E8D-293C55071D1A}"/>
              </a:ext>
            </a:extLst>
          </p:cNvPr>
          <p:cNvSpPr txBox="1"/>
          <p:nvPr/>
        </p:nvSpPr>
        <p:spPr>
          <a:xfrm>
            <a:off x="3515751" y="6285790"/>
            <a:ext cx="8539088" cy="338554"/>
          </a:xfrm>
          <a:prstGeom prst="rect">
            <a:avLst/>
          </a:prstGeom>
          <a:noFill/>
        </p:spPr>
        <p:txBody>
          <a:bodyPr wrap="square">
            <a:spAutoFit/>
          </a:bodyPr>
          <a:lstStyle/>
          <a:p>
            <a:r>
              <a:rPr lang="en-US" altLang="ja-JP" sz="1600" dirty="0"/>
              <a:t>https://www.toyaku.ac.jp/lifescience/departments/applife/knowledge/article-010.html</a:t>
            </a:r>
            <a:endParaRPr lang="ja-JP" altLang="en-US" sz="1600" dirty="0"/>
          </a:p>
        </p:txBody>
      </p:sp>
      <p:sp>
        <p:nvSpPr>
          <p:cNvPr id="4" name="テキスト ボックス 3">
            <a:extLst>
              <a:ext uri="{FF2B5EF4-FFF2-40B4-BE49-F238E27FC236}">
                <a16:creationId xmlns:a16="http://schemas.microsoft.com/office/drawing/2014/main" id="{32671511-B5C2-4BB4-9091-2823427698A9}"/>
              </a:ext>
            </a:extLst>
          </p:cNvPr>
          <p:cNvSpPr txBox="1"/>
          <p:nvPr/>
        </p:nvSpPr>
        <p:spPr>
          <a:xfrm>
            <a:off x="4297680" y="5388552"/>
            <a:ext cx="7452360" cy="738664"/>
          </a:xfrm>
          <a:prstGeom prst="rect">
            <a:avLst/>
          </a:prstGeom>
          <a:noFill/>
        </p:spPr>
        <p:txBody>
          <a:bodyPr wrap="square" rtlCol="0">
            <a:spAutoFit/>
          </a:bodyPr>
          <a:lstStyle/>
          <a:p>
            <a:r>
              <a:rPr lang="ja-JP" altLang="en-US" sz="1400" b="0" i="0" dirty="0">
                <a:solidFill>
                  <a:srgbClr val="787878"/>
                </a:solidFill>
                <a:effectLst/>
                <a:latin typeface="Noto Sans CJK JP"/>
              </a:rPr>
              <a:t>非極性アミノ酸は緑色、極性アミノ酸は黄土色、酸性アミノ酸は赤色、塩基性アミノ酸は青色で示している。メチオニンは非極性アミノ酸だが、</a:t>
            </a:r>
            <a:r>
              <a:rPr lang="en-US" altLang="ja-JP" sz="1400" b="0" i="0" dirty="0">
                <a:solidFill>
                  <a:srgbClr val="787878"/>
                </a:solidFill>
                <a:effectLst/>
                <a:latin typeface="Noto Sans CJK JP"/>
              </a:rPr>
              <a:t>AUG</a:t>
            </a:r>
            <a:r>
              <a:rPr lang="ja-JP" altLang="en-US" sz="1400" b="0" i="0" dirty="0">
                <a:solidFill>
                  <a:srgbClr val="787878"/>
                </a:solidFill>
                <a:effectLst/>
                <a:latin typeface="Noto Sans CJK JP"/>
              </a:rPr>
              <a:t>コドンがタンパク質合成開始のために重要な役割を果たす「開始コドン」を兼ねているため、色を代えて示している。</a:t>
            </a:r>
            <a:endParaRPr kumimoji="1" lang="ja-JP" altLang="en-US" sz="1400" dirty="0"/>
          </a:p>
        </p:txBody>
      </p:sp>
      <p:sp>
        <p:nvSpPr>
          <p:cNvPr id="3" name="テキスト ボックス 2">
            <a:extLst>
              <a:ext uri="{FF2B5EF4-FFF2-40B4-BE49-F238E27FC236}">
                <a16:creationId xmlns:a16="http://schemas.microsoft.com/office/drawing/2014/main" id="{8B7ACD12-A23F-4168-8F95-CFE37D241BF4}"/>
              </a:ext>
            </a:extLst>
          </p:cNvPr>
          <p:cNvSpPr txBox="1"/>
          <p:nvPr/>
        </p:nvSpPr>
        <p:spPr>
          <a:xfrm>
            <a:off x="3333135" y="37200"/>
            <a:ext cx="1814052" cy="369332"/>
          </a:xfrm>
          <a:prstGeom prst="rect">
            <a:avLst/>
          </a:prstGeom>
          <a:noFill/>
        </p:spPr>
        <p:txBody>
          <a:bodyPr wrap="square" rtlCol="0">
            <a:spAutoFit/>
          </a:bodyPr>
          <a:lstStyle/>
          <a:p>
            <a:r>
              <a:rPr kumimoji="1" lang="ja-JP" altLang="en-US" dirty="0"/>
              <a:t>二重変異種の例</a:t>
            </a:r>
          </a:p>
        </p:txBody>
      </p:sp>
    </p:spTree>
    <p:extLst>
      <p:ext uri="{BB962C8B-B14F-4D97-AF65-F5344CB8AC3E}">
        <p14:creationId xmlns:p14="http://schemas.microsoft.com/office/powerpoint/2010/main" val="2631702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65BEF6-D23D-4EF9-B455-D821981A7B18}"/>
              </a:ext>
            </a:extLst>
          </p:cNvPr>
          <p:cNvSpPr>
            <a:spLocks noGrp="1"/>
          </p:cNvSpPr>
          <p:nvPr>
            <p:ph type="title"/>
          </p:nvPr>
        </p:nvSpPr>
        <p:spPr>
          <a:xfrm>
            <a:off x="838200" y="136514"/>
            <a:ext cx="10515600" cy="1325563"/>
          </a:xfrm>
        </p:spPr>
        <p:txBody>
          <a:bodyPr>
            <a:normAutofit/>
          </a:bodyPr>
          <a:lstStyle/>
          <a:p>
            <a:pPr algn="ctr"/>
            <a:r>
              <a:rPr kumimoji="1" lang="ja-JP" altLang="en-US" sz="3600" dirty="0"/>
              <a:t>変異の起こり方比較</a:t>
            </a:r>
          </a:p>
        </p:txBody>
      </p:sp>
      <p:sp>
        <p:nvSpPr>
          <p:cNvPr id="3" name="テキスト ボックス 2">
            <a:extLst>
              <a:ext uri="{FF2B5EF4-FFF2-40B4-BE49-F238E27FC236}">
                <a16:creationId xmlns:a16="http://schemas.microsoft.com/office/drawing/2014/main" id="{AEBB91CC-B08E-4938-8E56-2F7A3D31FAA4}"/>
              </a:ext>
            </a:extLst>
          </p:cNvPr>
          <p:cNvSpPr txBox="1"/>
          <p:nvPr/>
        </p:nvSpPr>
        <p:spPr>
          <a:xfrm>
            <a:off x="998833" y="1208430"/>
            <a:ext cx="3855720" cy="5691302"/>
          </a:xfrm>
          <a:prstGeom prst="rect">
            <a:avLst/>
          </a:prstGeom>
          <a:noFill/>
        </p:spPr>
        <p:txBody>
          <a:bodyPr wrap="square" rtlCol="0">
            <a:spAutoFit/>
          </a:bodyPr>
          <a:lstStyle/>
          <a:p>
            <a:pPr algn="just">
              <a:lnSpc>
                <a:spcPts val="3100"/>
              </a:lnSpc>
            </a:pPr>
            <a:r>
              <a:rPr lang="ja-JP" altLang="ja-JP" sz="2800" kern="100" dirty="0">
                <a:effectLst/>
                <a:latin typeface="+mj-ea"/>
                <a:ea typeface="+mj-ea"/>
                <a:cs typeface="Times New Roman" panose="02020603050405020304" pitchFamily="18" charset="0"/>
              </a:rPr>
              <a:t>◆</a:t>
            </a:r>
            <a:r>
              <a:rPr lang="en-US" altLang="ja-JP" sz="2800" kern="100" dirty="0">
                <a:solidFill>
                  <a:srgbClr val="C00000"/>
                </a:solidFill>
                <a:effectLst/>
                <a:latin typeface="+mj-ea"/>
                <a:ea typeface="+mj-ea"/>
                <a:cs typeface="Times New Roman" panose="02020603050405020304" pitchFamily="18" charset="0"/>
              </a:rPr>
              <a:t>N501Y</a:t>
            </a:r>
            <a:r>
              <a:rPr lang="ja-JP" altLang="ja-JP" sz="2800" kern="100" dirty="0">
                <a:solidFill>
                  <a:srgbClr val="C00000"/>
                </a:solidFill>
                <a:effectLst/>
                <a:latin typeface="+mj-ea"/>
                <a:ea typeface="+mj-ea"/>
                <a:cs typeface="Times New Roman" panose="02020603050405020304" pitchFamily="18" charset="0"/>
              </a:rPr>
              <a:t>株</a:t>
            </a:r>
            <a:endParaRPr lang="en-US" altLang="ja-JP" sz="2800" kern="100" dirty="0">
              <a:solidFill>
                <a:srgbClr val="C00000"/>
              </a:solidFill>
              <a:effectLst/>
              <a:latin typeface="+mj-ea"/>
              <a:ea typeface="+mj-ea"/>
              <a:cs typeface="Times New Roman" panose="02020603050405020304" pitchFamily="18" charset="0"/>
            </a:endParaRPr>
          </a:p>
          <a:p>
            <a:pPr algn="just">
              <a:lnSpc>
                <a:spcPts val="3100"/>
              </a:lnSpc>
            </a:pPr>
            <a:r>
              <a:rPr lang="ja-JP" altLang="ja-JP" sz="2800" kern="100" dirty="0">
                <a:effectLst/>
                <a:latin typeface="+mj-ea"/>
                <a:ea typeface="+mj-ea"/>
                <a:cs typeface="Times New Roman" panose="02020603050405020304" pitchFamily="18" charset="0"/>
              </a:rPr>
              <a:t>　アスパラギン</a:t>
            </a:r>
            <a:endParaRPr lang="en-US" altLang="ja-JP" sz="2800" kern="100" dirty="0">
              <a:effectLst/>
              <a:latin typeface="+mj-ea"/>
              <a:ea typeface="+mj-ea"/>
              <a:cs typeface="Times New Roman" panose="02020603050405020304" pitchFamily="18" charset="0"/>
            </a:endParaRPr>
          </a:p>
          <a:p>
            <a:pPr algn="just">
              <a:lnSpc>
                <a:spcPts val="3100"/>
              </a:lnSpc>
            </a:pPr>
            <a:r>
              <a:rPr lang="ja-JP" altLang="ja-JP" sz="2800" kern="100" dirty="0">
                <a:effectLst/>
                <a:latin typeface="+mj-ea"/>
                <a:ea typeface="+mj-ea"/>
                <a:cs typeface="Times New Roman" panose="02020603050405020304" pitchFamily="18" charset="0"/>
              </a:rPr>
              <a:t>（</a:t>
            </a:r>
            <a:r>
              <a:rPr lang="en-US" altLang="ja-JP" sz="2800" kern="100" dirty="0">
                <a:solidFill>
                  <a:srgbClr val="FF0000"/>
                </a:solidFill>
                <a:effectLst/>
                <a:latin typeface="+mj-ea"/>
                <a:ea typeface="+mj-ea"/>
                <a:cs typeface="Times New Roman" panose="02020603050405020304" pitchFamily="18" charset="0"/>
              </a:rPr>
              <a:t>A</a:t>
            </a:r>
            <a:r>
              <a:rPr lang="en-US" altLang="ja-JP" sz="2800" kern="100" dirty="0">
                <a:effectLst/>
                <a:latin typeface="+mj-ea"/>
                <a:ea typeface="+mj-ea"/>
                <a:cs typeface="Times New Roman" panose="02020603050405020304" pitchFamily="18" charset="0"/>
              </a:rPr>
              <a:t>AU</a:t>
            </a:r>
            <a:r>
              <a:rPr lang="ja-JP" altLang="en-US" sz="2800" kern="100" dirty="0">
                <a:effectLst/>
                <a:latin typeface="+mj-ea"/>
                <a:ea typeface="+mj-ea"/>
                <a:cs typeface="Times New Roman" panose="02020603050405020304" pitchFamily="18" charset="0"/>
              </a:rPr>
              <a:t>・</a:t>
            </a:r>
            <a:r>
              <a:rPr lang="en-US" altLang="ja-JP" sz="2800" kern="100" dirty="0">
                <a:solidFill>
                  <a:srgbClr val="FF0000"/>
                </a:solidFill>
                <a:effectLst/>
                <a:latin typeface="+mj-ea"/>
                <a:ea typeface="+mj-ea"/>
                <a:cs typeface="Times New Roman" panose="02020603050405020304" pitchFamily="18" charset="0"/>
              </a:rPr>
              <a:t>A</a:t>
            </a:r>
            <a:r>
              <a:rPr lang="en-US" altLang="ja-JP" sz="2800" kern="100" dirty="0">
                <a:effectLst/>
                <a:latin typeface="+mj-ea"/>
                <a:ea typeface="+mj-ea"/>
                <a:cs typeface="Times New Roman" panose="02020603050405020304" pitchFamily="18" charset="0"/>
              </a:rPr>
              <a:t>AC</a:t>
            </a:r>
            <a:r>
              <a:rPr lang="ja-JP" altLang="ja-JP" sz="2800" kern="100" dirty="0">
                <a:effectLst/>
                <a:latin typeface="+mj-ea"/>
                <a:ea typeface="+mj-ea"/>
                <a:cs typeface="Times New Roman" panose="02020603050405020304" pitchFamily="18" charset="0"/>
              </a:rPr>
              <a:t>）</a:t>
            </a:r>
            <a:endParaRPr lang="en-US" altLang="ja-JP" sz="2800" kern="100" dirty="0">
              <a:effectLst/>
              <a:latin typeface="+mj-ea"/>
              <a:ea typeface="+mj-ea"/>
              <a:cs typeface="Times New Roman" panose="02020603050405020304" pitchFamily="18" charset="0"/>
            </a:endParaRPr>
          </a:p>
          <a:p>
            <a:pPr algn="just">
              <a:lnSpc>
                <a:spcPts val="3100"/>
              </a:lnSpc>
            </a:pPr>
            <a:r>
              <a:rPr lang="ja-JP" altLang="en-US" sz="2800" kern="100" dirty="0">
                <a:latin typeface="+mj-ea"/>
                <a:ea typeface="+mj-ea"/>
                <a:cs typeface="Times New Roman" panose="02020603050405020304" pitchFamily="18" charset="0"/>
              </a:rPr>
              <a:t>　　↓</a:t>
            </a:r>
            <a:endParaRPr lang="en-US" altLang="ja-JP" sz="2800" kern="100" dirty="0">
              <a:effectLst/>
              <a:latin typeface="+mj-ea"/>
              <a:ea typeface="+mj-ea"/>
              <a:cs typeface="Times New Roman" panose="02020603050405020304" pitchFamily="18" charset="0"/>
            </a:endParaRPr>
          </a:p>
          <a:p>
            <a:pPr algn="just">
              <a:lnSpc>
                <a:spcPts val="3100"/>
              </a:lnSpc>
            </a:pPr>
            <a:r>
              <a:rPr lang="ja-JP" altLang="ja-JP" sz="2800" kern="100" dirty="0">
                <a:effectLst/>
                <a:latin typeface="+mj-ea"/>
                <a:ea typeface="+mj-ea"/>
                <a:cs typeface="Times New Roman" panose="02020603050405020304" pitchFamily="18" charset="0"/>
              </a:rPr>
              <a:t> </a:t>
            </a:r>
            <a:r>
              <a:rPr lang="ja-JP" altLang="en-US" sz="2800" kern="100" dirty="0">
                <a:effectLst/>
                <a:latin typeface="+mj-ea"/>
                <a:ea typeface="+mj-ea"/>
                <a:cs typeface="Times New Roman" panose="02020603050405020304" pitchFamily="18" charset="0"/>
              </a:rPr>
              <a:t>　</a:t>
            </a:r>
            <a:r>
              <a:rPr lang="ja-JP" altLang="ja-JP" sz="2800" kern="100" dirty="0">
                <a:effectLst/>
                <a:latin typeface="+mj-ea"/>
                <a:ea typeface="+mj-ea"/>
                <a:cs typeface="Times New Roman" panose="02020603050405020304" pitchFamily="18" charset="0"/>
              </a:rPr>
              <a:t>チロシン</a:t>
            </a:r>
            <a:endParaRPr lang="en-US" altLang="ja-JP" sz="2800" kern="100" dirty="0">
              <a:effectLst/>
              <a:latin typeface="+mj-ea"/>
              <a:ea typeface="+mj-ea"/>
              <a:cs typeface="Times New Roman" panose="02020603050405020304" pitchFamily="18" charset="0"/>
            </a:endParaRPr>
          </a:p>
          <a:p>
            <a:pPr algn="just">
              <a:lnSpc>
                <a:spcPts val="3100"/>
              </a:lnSpc>
            </a:pPr>
            <a:r>
              <a:rPr lang="ja-JP" altLang="ja-JP" sz="2800" kern="100" dirty="0">
                <a:effectLst/>
                <a:latin typeface="+mj-ea"/>
                <a:ea typeface="+mj-ea"/>
                <a:cs typeface="Times New Roman" panose="02020603050405020304" pitchFamily="18" charset="0"/>
              </a:rPr>
              <a:t>（</a:t>
            </a:r>
            <a:r>
              <a:rPr lang="en-US" altLang="ja-JP" sz="2800" kern="100" dirty="0">
                <a:solidFill>
                  <a:srgbClr val="FF0000"/>
                </a:solidFill>
                <a:effectLst/>
                <a:latin typeface="+mj-ea"/>
                <a:ea typeface="+mj-ea"/>
                <a:cs typeface="Times New Roman" panose="02020603050405020304" pitchFamily="18" charset="0"/>
              </a:rPr>
              <a:t>U</a:t>
            </a:r>
            <a:r>
              <a:rPr lang="en-US" altLang="ja-JP" sz="2800" kern="100" dirty="0">
                <a:effectLst/>
                <a:latin typeface="+mj-ea"/>
                <a:ea typeface="+mj-ea"/>
                <a:cs typeface="Times New Roman" panose="02020603050405020304" pitchFamily="18" charset="0"/>
              </a:rPr>
              <a:t>AU</a:t>
            </a:r>
            <a:r>
              <a:rPr lang="ja-JP" altLang="en-US" sz="2800" kern="100" dirty="0">
                <a:effectLst/>
                <a:latin typeface="+mj-ea"/>
                <a:ea typeface="+mj-ea"/>
                <a:cs typeface="Times New Roman" panose="02020603050405020304" pitchFamily="18" charset="0"/>
              </a:rPr>
              <a:t>・</a:t>
            </a:r>
            <a:r>
              <a:rPr lang="en-US" altLang="ja-JP" sz="2800" kern="100" dirty="0">
                <a:solidFill>
                  <a:srgbClr val="FF0000"/>
                </a:solidFill>
                <a:effectLst/>
                <a:latin typeface="+mj-ea"/>
                <a:ea typeface="+mj-ea"/>
                <a:cs typeface="Times New Roman" panose="02020603050405020304" pitchFamily="18" charset="0"/>
              </a:rPr>
              <a:t>U</a:t>
            </a:r>
            <a:r>
              <a:rPr lang="en-US" altLang="ja-JP" sz="2800" kern="100" dirty="0">
                <a:effectLst/>
                <a:latin typeface="+mj-ea"/>
                <a:ea typeface="+mj-ea"/>
                <a:cs typeface="Times New Roman" panose="02020603050405020304" pitchFamily="18" charset="0"/>
              </a:rPr>
              <a:t>AC</a:t>
            </a:r>
            <a:r>
              <a:rPr lang="ja-JP" altLang="ja-JP" sz="2800" kern="100" dirty="0">
                <a:effectLst/>
                <a:latin typeface="+mj-ea"/>
                <a:ea typeface="+mj-ea"/>
                <a:cs typeface="Times New Roman" panose="02020603050405020304" pitchFamily="18" charset="0"/>
              </a:rPr>
              <a:t>）</a:t>
            </a:r>
          </a:p>
          <a:p>
            <a:pPr algn="just">
              <a:lnSpc>
                <a:spcPts val="3100"/>
              </a:lnSpc>
            </a:pPr>
            <a:endParaRPr lang="en-US" altLang="ja-JP" sz="2800" kern="100" dirty="0">
              <a:effectLst/>
              <a:latin typeface="+mj-ea"/>
              <a:ea typeface="+mj-ea"/>
              <a:cs typeface="Times New Roman" panose="02020603050405020304" pitchFamily="18" charset="0"/>
            </a:endParaRPr>
          </a:p>
          <a:p>
            <a:pPr algn="just">
              <a:lnSpc>
                <a:spcPts val="3100"/>
              </a:lnSpc>
            </a:pPr>
            <a:r>
              <a:rPr lang="ja-JP" altLang="ja-JP" sz="2800" kern="100" dirty="0">
                <a:effectLst/>
                <a:latin typeface="+mj-ea"/>
                <a:ea typeface="+mj-ea"/>
                <a:cs typeface="Times New Roman" panose="02020603050405020304" pitchFamily="18" charset="0"/>
              </a:rPr>
              <a:t>◆</a:t>
            </a:r>
            <a:r>
              <a:rPr lang="en-US" altLang="ja-JP" sz="2800" kern="100" dirty="0">
                <a:solidFill>
                  <a:srgbClr val="00B050"/>
                </a:solidFill>
                <a:effectLst/>
                <a:latin typeface="+mj-ea"/>
                <a:ea typeface="+mj-ea"/>
                <a:cs typeface="Times New Roman" panose="02020603050405020304" pitchFamily="18" charset="0"/>
              </a:rPr>
              <a:t>E484K</a:t>
            </a:r>
            <a:r>
              <a:rPr lang="ja-JP" altLang="ja-JP" sz="2800" kern="100" dirty="0">
                <a:solidFill>
                  <a:srgbClr val="00B050"/>
                </a:solidFill>
                <a:effectLst/>
                <a:latin typeface="+mj-ea"/>
                <a:ea typeface="+mj-ea"/>
                <a:cs typeface="Times New Roman" panose="02020603050405020304" pitchFamily="18" charset="0"/>
              </a:rPr>
              <a:t>株</a:t>
            </a:r>
            <a:endParaRPr lang="en-US" altLang="ja-JP" sz="2800" kern="100" dirty="0">
              <a:solidFill>
                <a:srgbClr val="00B050"/>
              </a:solidFill>
              <a:effectLst/>
              <a:latin typeface="+mj-ea"/>
              <a:ea typeface="+mj-ea"/>
              <a:cs typeface="Times New Roman" panose="02020603050405020304" pitchFamily="18" charset="0"/>
            </a:endParaRPr>
          </a:p>
          <a:p>
            <a:pPr algn="just">
              <a:lnSpc>
                <a:spcPts val="3100"/>
              </a:lnSpc>
            </a:pPr>
            <a:r>
              <a:rPr lang="ja-JP" altLang="ja-JP" sz="2800" kern="100" dirty="0">
                <a:effectLst/>
                <a:latin typeface="+mj-ea"/>
                <a:ea typeface="+mj-ea"/>
                <a:cs typeface="Times New Roman" panose="02020603050405020304" pitchFamily="18" charset="0"/>
              </a:rPr>
              <a:t>　グルタミン酸</a:t>
            </a:r>
            <a:endParaRPr lang="en-US" altLang="ja-JP" sz="2800" kern="100" dirty="0">
              <a:effectLst/>
              <a:latin typeface="+mj-ea"/>
              <a:ea typeface="+mj-ea"/>
              <a:cs typeface="Times New Roman" panose="02020603050405020304" pitchFamily="18" charset="0"/>
            </a:endParaRPr>
          </a:p>
          <a:p>
            <a:pPr algn="just">
              <a:lnSpc>
                <a:spcPts val="3100"/>
              </a:lnSpc>
            </a:pPr>
            <a:r>
              <a:rPr lang="ja-JP" altLang="ja-JP" sz="2800" kern="100" dirty="0">
                <a:effectLst/>
                <a:latin typeface="+mj-ea"/>
                <a:ea typeface="+mj-ea"/>
                <a:cs typeface="Times New Roman" panose="02020603050405020304" pitchFamily="18" charset="0"/>
              </a:rPr>
              <a:t>（</a:t>
            </a:r>
            <a:r>
              <a:rPr lang="en-US" altLang="ja-JP" sz="2800" kern="100" dirty="0">
                <a:solidFill>
                  <a:srgbClr val="FF0000"/>
                </a:solidFill>
                <a:effectLst/>
                <a:latin typeface="+mj-ea"/>
                <a:ea typeface="+mj-ea"/>
                <a:cs typeface="Times New Roman" panose="02020603050405020304" pitchFamily="18" charset="0"/>
              </a:rPr>
              <a:t>G</a:t>
            </a:r>
            <a:r>
              <a:rPr lang="en-US" altLang="ja-JP" sz="2800" kern="100" dirty="0">
                <a:effectLst/>
                <a:latin typeface="+mj-ea"/>
                <a:ea typeface="+mj-ea"/>
                <a:cs typeface="Times New Roman" panose="02020603050405020304" pitchFamily="18" charset="0"/>
              </a:rPr>
              <a:t>AA</a:t>
            </a:r>
            <a:r>
              <a:rPr lang="ja-JP" altLang="ja-JP" sz="2800" kern="100" dirty="0">
                <a:effectLst/>
                <a:latin typeface="+mj-ea"/>
                <a:ea typeface="+mj-ea"/>
                <a:cs typeface="Times New Roman" panose="02020603050405020304" pitchFamily="18" charset="0"/>
              </a:rPr>
              <a:t>　</a:t>
            </a:r>
            <a:r>
              <a:rPr lang="en-US" altLang="ja-JP" sz="2800" kern="100" dirty="0">
                <a:solidFill>
                  <a:srgbClr val="FF0000"/>
                </a:solidFill>
                <a:effectLst/>
                <a:latin typeface="+mj-ea"/>
                <a:ea typeface="+mj-ea"/>
                <a:cs typeface="Times New Roman" panose="02020603050405020304" pitchFamily="18" charset="0"/>
              </a:rPr>
              <a:t>G</a:t>
            </a:r>
            <a:r>
              <a:rPr lang="en-US" altLang="ja-JP" sz="2800" kern="100" dirty="0">
                <a:effectLst/>
                <a:latin typeface="+mj-ea"/>
                <a:ea typeface="+mj-ea"/>
                <a:cs typeface="Times New Roman" panose="02020603050405020304" pitchFamily="18" charset="0"/>
              </a:rPr>
              <a:t>AG</a:t>
            </a:r>
            <a:r>
              <a:rPr lang="ja-JP" altLang="ja-JP" sz="2800" kern="100" dirty="0">
                <a:effectLst/>
                <a:latin typeface="+mj-ea"/>
                <a:ea typeface="+mj-ea"/>
                <a:cs typeface="Times New Roman" panose="02020603050405020304" pitchFamily="18" charset="0"/>
              </a:rPr>
              <a:t>）</a:t>
            </a:r>
            <a:endParaRPr lang="en-US" altLang="ja-JP" sz="2800" kern="100" dirty="0">
              <a:effectLst/>
              <a:latin typeface="+mj-ea"/>
              <a:ea typeface="+mj-ea"/>
              <a:cs typeface="Times New Roman" panose="02020603050405020304" pitchFamily="18" charset="0"/>
            </a:endParaRPr>
          </a:p>
          <a:p>
            <a:pPr algn="just">
              <a:lnSpc>
                <a:spcPts val="3100"/>
              </a:lnSpc>
            </a:pPr>
            <a:r>
              <a:rPr lang="ja-JP" altLang="en-US" sz="2800" kern="100" dirty="0">
                <a:latin typeface="+mj-ea"/>
                <a:ea typeface="+mj-ea"/>
                <a:cs typeface="Times New Roman" panose="02020603050405020304" pitchFamily="18" charset="0"/>
              </a:rPr>
              <a:t>　　↓</a:t>
            </a:r>
            <a:r>
              <a:rPr lang="ja-JP" altLang="ja-JP" sz="2800" kern="100" dirty="0">
                <a:effectLst/>
                <a:latin typeface="+mj-ea"/>
                <a:ea typeface="+mj-ea"/>
                <a:cs typeface="Times New Roman" panose="02020603050405020304" pitchFamily="18" charset="0"/>
              </a:rPr>
              <a:t>　</a:t>
            </a:r>
            <a:endParaRPr lang="en-US" altLang="ja-JP" sz="2800" kern="100" dirty="0">
              <a:latin typeface="+mj-ea"/>
              <a:ea typeface="+mj-ea"/>
              <a:cs typeface="Times New Roman" panose="02020603050405020304" pitchFamily="18" charset="0"/>
            </a:endParaRPr>
          </a:p>
          <a:p>
            <a:pPr algn="just">
              <a:lnSpc>
                <a:spcPts val="3100"/>
              </a:lnSpc>
            </a:pPr>
            <a:r>
              <a:rPr lang="ja-JP" altLang="en-US" sz="2800" kern="100" dirty="0">
                <a:effectLst/>
                <a:latin typeface="+mj-ea"/>
                <a:ea typeface="+mj-ea"/>
                <a:cs typeface="Times New Roman" panose="02020603050405020304" pitchFamily="18" charset="0"/>
              </a:rPr>
              <a:t>　</a:t>
            </a:r>
            <a:r>
              <a:rPr lang="ja-JP" altLang="ja-JP" sz="2800" kern="100" dirty="0">
                <a:effectLst/>
                <a:latin typeface="+mj-ea"/>
                <a:ea typeface="+mj-ea"/>
                <a:cs typeface="Times New Roman" panose="02020603050405020304" pitchFamily="18" charset="0"/>
              </a:rPr>
              <a:t>リシン</a:t>
            </a:r>
            <a:endParaRPr lang="en-US" altLang="ja-JP" sz="2800" kern="100" dirty="0">
              <a:effectLst/>
              <a:latin typeface="+mj-ea"/>
              <a:ea typeface="+mj-ea"/>
              <a:cs typeface="Times New Roman" panose="02020603050405020304" pitchFamily="18" charset="0"/>
            </a:endParaRPr>
          </a:p>
          <a:p>
            <a:pPr algn="just">
              <a:lnSpc>
                <a:spcPts val="3100"/>
              </a:lnSpc>
            </a:pPr>
            <a:r>
              <a:rPr lang="ja-JP" altLang="ja-JP" sz="2800" kern="100" dirty="0">
                <a:effectLst/>
                <a:latin typeface="+mj-ea"/>
                <a:ea typeface="+mj-ea"/>
                <a:cs typeface="Times New Roman" panose="02020603050405020304" pitchFamily="18" charset="0"/>
              </a:rPr>
              <a:t>（</a:t>
            </a:r>
            <a:r>
              <a:rPr lang="en-US" altLang="ja-JP" sz="2800" kern="100" dirty="0">
                <a:solidFill>
                  <a:srgbClr val="FF0000"/>
                </a:solidFill>
                <a:effectLst/>
                <a:latin typeface="+mj-ea"/>
                <a:ea typeface="+mj-ea"/>
                <a:cs typeface="Times New Roman" panose="02020603050405020304" pitchFamily="18" charset="0"/>
              </a:rPr>
              <a:t>A</a:t>
            </a:r>
            <a:r>
              <a:rPr lang="en-US" altLang="ja-JP" sz="2800" kern="100" dirty="0">
                <a:effectLst/>
                <a:latin typeface="+mj-ea"/>
                <a:ea typeface="+mj-ea"/>
                <a:cs typeface="Times New Roman" panose="02020603050405020304" pitchFamily="18" charset="0"/>
              </a:rPr>
              <a:t>AA</a:t>
            </a:r>
            <a:r>
              <a:rPr lang="ja-JP" altLang="ja-JP" sz="2800" kern="100" dirty="0">
                <a:effectLst/>
                <a:latin typeface="+mj-ea"/>
                <a:ea typeface="+mj-ea"/>
                <a:cs typeface="Times New Roman" panose="02020603050405020304" pitchFamily="18" charset="0"/>
              </a:rPr>
              <a:t>　</a:t>
            </a:r>
            <a:r>
              <a:rPr lang="en-US" altLang="ja-JP" sz="2800" kern="100" dirty="0">
                <a:solidFill>
                  <a:srgbClr val="FF0000"/>
                </a:solidFill>
                <a:effectLst/>
                <a:latin typeface="+mj-ea"/>
                <a:ea typeface="+mj-ea"/>
                <a:cs typeface="Times New Roman" panose="02020603050405020304" pitchFamily="18" charset="0"/>
              </a:rPr>
              <a:t>A</a:t>
            </a:r>
            <a:r>
              <a:rPr lang="en-US" altLang="ja-JP" sz="2800" kern="100" dirty="0">
                <a:effectLst/>
                <a:latin typeface="+mj-ea"/>
                <a:ea typeface="+mj-ea"/>
                <a:cs typeface="Times New Roman" panose="02020603050405020304" pitchFamily="18" charset="0"/>
              </a:rPr>
              <a:t>AG</a:t>
            </a:r>
            <a:r>
              <a:rPr lang="ja-JP" altLang="ja-JP" sz="2800" kern="100" dirty="0">
                <a:effectLst/>
                <a:latin typeface="+mj-ea"/>
                <a:ea typeface="+mj-ea"/>
                <a:cs typeface="Times New Roman" panose="02020603050405020304" pitchFamily="18" charset="0"/>
              </a:rPr>
              <a:t>）</a:t>
            </a:r>
            <a:endParaRPr lang="en-US" altLang="ja-JP" sz="2800" kern="100" dirty="0">
              <a:effectLst/>
              <a:latin typeface="+mj-ea"/>
              <a:ea typeface="+mj-ea"/>
              <a:cs typeface="Times New Roman" panose="02020603050405020304" pitchFamily="18" charset="0"/>
            </a:endParaRPr>
          </a:p>
          <a:p>
            <a:pPr algn="just"/>
            <a:endParaRPr lang="ja-JP" altLang="ja-JP" sz="2800" kern="100" dirty="0">
              <a:effectLst/>
              <a:latin typeface="+mj-ea"/>
              <a:ea typeface="+mj-ea"/>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4C5CF8B-6F70-4D54-937A-EBED64F93071}"/>
              </a:ext>
            </a:extLst>
          </p:cNvPr>
          <p:cNvSpPr txBox="1"/>
          <p:nvPr/>
        </p:nvSpPr>
        <p:spPr>
          <a:xfrm>
            <a:off x="4406695" y="1208430"/>
            <a:ext cx="4530827" cy="5262979"/>
          </a:xfrm>
          <a:prstGeom prst="rect">
            <a:avLst/>
          </a:prstGeom>
          <a:noFill/>
        </p:spPr>
        <p:txBody>
          <a:bodyPr wrap="square" rtlCol="0">
            <a:spAutoFit/>
          </a:bodyPr>
          <a:lstStyle/>
          <a:p>
            <a:pPr algn="just"/>
            <a:r>
              <a:rPr lang="ja-JP" altLang="ja-JP" sz="2800" kern="100" dirty="0">
                <a:effectLst/>
                <a:latin typeface="+mj-ea"/>
                <a:ea typeface="+mj-ea"/>
                <a:cs typeface="Times New Roman" panose="02020603050405020304" pitchFamily="18" charset="0"/>
              </a:rPr>
              <a:t>◆</a:t>
            </a:r>
            <a:r>
              <a:rPr lang="ja-JP" altLang="en-US" sz="2800" kern="100" dirty="0">
                <a:latin typeface="+mj-ea"/>
                <a:ea typeface="+mj-ea"/>
                <a:cs typeface="Times New Roman" panose="02020603050405020304" pitchFamily="18" charset="0"/>
              </a:rPr>
              <a:t>二重変異の例</a:t>
            </a:r>
            <a:endParaRPr lang="en-US" altLang="ja-JP" sz="2800" kern="100" dirty="0">
              <a:latin typeface="+mj-ea"/>
              <a:ea typeface="+mj-ea"/>
              <a:cs typeface="Times New Roman" panose="02020603050405020304" pitchFamily="18" charset="0"/>
            </a:endParaRPr>
          </a:p>
          <a:p>
            <a:pPr algn="just"/>
            <a:r>
              <a:rPr lang="ja-JP" altLang="en-US" sz="2800" kern="100" dirty="0">
                <a:effectLst/>
                <a:latin typeface="+mj-ea"/>
                <a:ea typeface="+mj-ea"/>
                <a:cs typeface="Times New Roman" panose="02020603050405020304" pitchFamily="18" charset="0"/>
              </a:rPr>
              <a:t>　</a:t>
            </a:r>
            <a:r>
              <a:rPr lang="en-US" altLang="ja-JP" sz="2800" kern="100" dirty="0">
                <a:effectLst/>
                <a:latin typeface="+mj-ea"/>
                <a:ea typeface="+mj-ea"/>
                <a:cs typeface="Times New Roman" panose="02020603050405020304" pitchFamily="18" charset="0"/>
              </a:rPr>
              <a:t>L452R</a:t>
            </a:r>
            <a:endParaRPr lang="en-US" altLang="ja-JP" sz="2800" kern="100" dirty="0">
              <a:solidFill>
                <a:srgbClr val="C00000"/>
              </a:solidFill>
              <a:effectLst/>
              <a:latin typeface="+mj-ea"/>
              <a:ea typeface="+mj-ea"/>
              <a:cs typeface="Times New Roman" panose="02020603050405020304" pitchFamily="18" charset="0"/>
            </a:endParaRPr>
          </a:p>
          <a:p>
            <a:pPr algn="just"/>
            <a:r>
              <a:rPr lang="ja-JP" altLang="ja-JP" sz="2800" kern="100" dirty="0">
                <a:effectLst/>
                <a:latin typeface="+mj-ea"/>
                <a:ea typeface="+mj-ea"/>
                <a:cs typeface="Times New Roman" panose="02020603050405020304" pitchFamily="18" charset="0"/>
              </a:rPr>
              <a:t>　</a:t>
            </a:r>
            <a:r>
              <a:rPr lang="ja-JP" altLang="en-US" sz="2800" kern="100" dirty="0">
                <a:effectLst/>
                <a:latin typeface="+mj-ea"/>
                <a:ea typeface="+mj-ea"/>
                <a:cs typeface="Times New Roman" panose="02020603050405020304" pitchFamily="18" charset="0"/>
              </a:rPr>
              <a:t>　ロイシン</a:t>
            </a:r>
            <a:r>
              <a:rPr lang="ja-JP" altLang="ja-JP" sz="2800" kern="100" dirty="0">
                <a:effectLst/>
                <a:latin typeface="+mj-ea"/>
                <a:ea typeface="+mj-ea"/>
                <a:cs typeface="Times New Roman" panose="02020603050405020304" pitchFamily="18" charset="0"/>
              </a:rPr>
              <a:t>（</a:t>
            </a:r>
            <a:r>
              <a:rPr lang="en-US" altLang="ja-JP" sz="2800" kern="100" dirty="0">
                <a:effectLst/>
                <a:latin typeface="+mj-ea"/>
                <a:ea typeface="+mj-ea"/>
                <a:cs typeface="Times New Roman" panose="02020603050405020304" pitchFamily="18" charset="0"/>
              </a:rPr>
              <a:t>C</a:t>
            </a:r>
            <a:r>
              <a:rPr lang="en-US" altLang="ja-JP" sz="2800" kern="100" dirty="0">
                <a:solidFill>
                  <a:srgbClr val="C00000"/>
                </a:solidFill>
                <a:effectLst/>
                <a:latin typeface="+mj-ea"/>
                <a:ea typeface="+mj-ea"/>
                <a:cs typeface="Times New Roman" panose="02020603050405020304" pitchFamily="18" charset="0"/>
              </a:rPr>
              <a:t>U</a:t>
            </a:r>
            <a:r>
              <a:rPr lang="ja-JP" altLang="en-US" sz="2800" kern="100" dirty="0">
                <a:effectLst/>
                <a:latin typeface="+mj-ea"/>
                <a:ea typeface="+mj-ea"/>
                <a:cs typeface="Times New Roman" panose="02020603050405020304" pitchFamily="18" charset="0"/>
              </a:rPr>
              <a:t>＊</a:t>
            </a:r>
            <a:r>
              <a:rPr lang="ja-JP" altLang="ja-JP" sz="2800" kern="100" dirty="0">
                <a:effectLst/>
                <a:latin typeface="+mj-ea"/>
                <a:ea typeface="+mj-ea"/>
                <a:cs typeface="Times New Roman" panose="02020603050405020304" pitchFamily="18" charset="0"/>
              </a:rPr>
              <a:t>）</a:t>
            </a:r>
            <a:endParaRPr lang="en-US" altLang="ja-JP" sz="2800" kern="100" dirty="0">
              <a:effectLst/>
              <a:latin typeface="+mj-ea"/>
              <a:ea typeface="+mj-ea"/>
              <a:cs typeface="Times New Roman" panose="02020603050405020304" pitchFamily="18" charset="0"/>
            </a:endParaRPr>
          </a:p>
          <a:p>
            <a:pPr algn="just"/>
            <a:r>
              <a:rPr lang="ja-JP" altLang="en-US" sz="2800" kern="100" dirty="0">
                <a:latin typeface="+mj-ea"/>
                <a:ea typeface="+mj-ea"/>
                <a:cs typeface="Times New Roman" panose="02020603050405020304" pitchFamily="18" charset="0"/>
              </a:rPr>
              <a:t>　　　↓</a:t>
            </a:r>
            <a:endParaRPr lang="en-US" altLang="ja-JP" sz="2800" kern="100" dirty="0">
              <a:effectLst/>
              <a:latin typeface="+mj-ea"/>
              <a:ea typeface="+mj-ea"/>
              <a:cs typeface="Times New Roman" panose="02020603050405020304" pitchFamily="18" charset="0"/>
            </a:endParaRPr>
          </a:p>
          <a:p>
            <a:pPr algn="just"/>
            <a:r>
              <a:rPr lang="ja-JP" altLang="ja-JP" sz="2800" kern="100" dirty="0">
                <a:effectLst/>
                <a:latin typeface="+mj-ea"/>
                <a:ea typeface="+mj-ea"/>
                <a:cs typeface="Times New Roman" panose="02020603050405020304" pitchFamily="18" charset="0"/>
              </a:rPr>
              <a:t> </a:t>
            </a:r>
            <a:r>
              <a:rPr lang="ja-JP" altLang="en-US" sz="2800" kern="100" dirty="0">
                <a:effectLst/>
                <a:latin typeface="+mj-ea"/>
                <a:ea typeface="+mj-ea"/>
                <a:cs typeface="Times New Roman" panose="02020603050405020304" pitchFamily="18" charset="0"/>
              </a:rPr>
              <a:t>　　アルギニン</a:t>
            </a:r>
            <a:r>
              <a:rPr lang="ja-JP" altLang="ja-JP" sz="2800" kern="100" dirty="0">
                <a:effectLst/>
                <a:latin typeface="+mj-ea"/>
                <a:ea typeface="+mj-ea"/>
                <a:cs typeface="Times New Roman" panose="02020603050405020304" pitchFamily="18" charset="0"/>
              </a:rPr>
              <a:t>（</a:t>
            </a:r>
            <a:r>
              <a:rPr lang="en-US" altLang="ja-JP" sz="2800" kern="100" dirty="0">
                <a:effectLst/>
                <a:latin typeface="+mj-ea"/>
                <a:ea typeface="+mj-ea"/>
                <a:cs typeface="Times New Roman" panose="02020603050405020304" pitchFamily="18" charset="0"/>
              </a:rPr>
              <a:t>C</a:t>
            </a:r>
            <a:r>
              <a:rPr lang="en-US" altLang="ja-JP" sz="2800" kern="100" dirty="0">
                <a:solidFill>
                  <a:srgbClr val="C00000"/>
                </a:solidFill>
                <a:effectLst/>
                <a:latin typeface="+mj-ea"/>
                <a:ea typeface="+mj-ea"/>
                <a:cs typeface="Times New Roman" panose="02020603050405020304" pitchFamily="18" charset="0"/>
              </a:rPr>
              <a:t>G</a:t>
            </a:r>
            <a:r>
              <a:rPr lang="ja-JP" altLang="en-US" sz="2800" kern="100" dirty="0">
                <a:effectLst/>
                <a:latin typeface="+mj-ea"/>
                <a:ea typeface="+mj-ea"/>
                <a:cs typeface="Times New Roman" panose="02020603050405020304" pitchFamily="18" charset="0"/>
              </a:rPr>
              <a:t>＊</a:t>
            </a:r>
            <a:r>
              <a:rPr lang="ja-JP" altLang="ja-JP" sz="2800" kern="100" dirty="0">
                <a:effectLst/>
                <a:latin typeface="+mj-ea"/>
                <a:ea typeface="+mj-ea"/>
                <a:cs typeface="Times New Roman" panose="02020603050405020304" pitchFamily="18" charset="0"/>
              </a:rPr>
              <a:t>）</a:t>
            </a:r>
          </a:p>
          <a:p>
            <a:pPr algn="just"/>
            <a:r>
              <a:rPr lang="en-US" altLang="ja-JP" sz="2800" kern="100" dirty="0">
                <a:solidFill>
                  <a:srgbClr val="00B050"/>
                </a:solidFill>
                <a:effectLst/>
                <a:latin typeface="+mj-ea"/>
                <a:ea typeface="+mj-ea"/>
                <a:cs typeface="Times New Roman" panose="02020603050405020304" pitchFamily="18" charset="0"/>
              </a:rPr>
              <a:t>   E484Q</a:t>
            </a:r>
          </a:p>
          <a:p>
            <a:pPr algn="just"/>
            <a:r>
              <a:rPr lang="ja-JP" altLang="ja-JP" sz="2800" kern="100" dirty="0">
                <a:effectLst/>
                <a:latin typeface="+mj-ea"/>
                <a:ea typeface="+mj-ea"/>
                <a:cs typeface="Times New Roman" panose="02020603050405020304" pitchFamily="18" charset="0"/>
              </a:rPr>
              <a:t>　</a:t>
            </a:r>
            <a:r>
              <a:rPr lang="ja-JP" altLang="en-US" sz="2800" kern="100" dirty="0">
                <a:effectLst/>
                <a:latin typeface="+mj-ea"/>
                <a:ea typeface="+mj-ea"/>
                <a:cs typeface="Times New Roman" panose="02020603050405020304" pitchFamily="18" charset="0"/>
              </a:rPr>
              <a:t>　</a:t>
            </a:r>
            <a:r>
              <a:rPr lang="ja-JP" altLang="ja-JP" sz="2800" kern="100" dirty="0">
                <a:effectLst/>
                <a:latin typeface="+mj-ea"/>
                <a:ea typeface="+mj-ea"/>
                <a:cs typeface="Times New Roman" panose="02020603050405020304" pitchFamily="18" charset="0"/>
              </a:rPr>
              <a:t>グルタミン酸</a:t>
            </a:r>
            <a:endParaRPr lang="en-US" altLang="ja-JP" sz="2800" kern="100" dirty="0">
              <a:effectLst/>
              <a:latin typeface="+mj-ea"/>
              <a:ea typeface="+mj-ea"/>
              <a:cs typeface="Times New Roman" panose="02020603050405020304" pitchFamily="18" charset="0"/>
            </a:endParaRPr>
          </a:p>
          <a:p>
            <a:pPr algn="just"/>
            <a:r>
              <a:rPr lang="ja-JP" altLang="en-US" sz="2800" kern="100" dirty="0">
                <a:effectLst/>
                <a:latin typeface="+mj-ea"/>
                <a:ea typeface="+mj-ea"/>
                <a:cs typeface="Times New Roman" panose="02020603050405020304" pitchFamily="18" charset="0"/>
              </a:rPr>
              <a:t>　　</a:t>
            </a:r>
            <a:r>
              <a:rPr lang="ja-JP" altLang="ja-JP" sz="2800" kern="100" dirty="0">
                <a:effectLst/>
                <a:latin typeface="+mj-ea"/>
                <a:ea typeface="+mj-ea"/>
                <a:cs typeface="Times New Roman" panose="02020603050405020304" pitchFamily="18" charset="0"/>
              </a:rPr>
              <a:t>（</a:t>
            </a:r>
            <a:r>
              <a:rPr lang="en-US" altLang="ja-JP" sz="2800" kern="100" dirty="0">
                <a:solidFill>
                  <a:srgbClr val="FF0000"/>
                </a:solidFill>
                <a:effectLst/>
                <a:latin typeface="+mj-ea"/>
                <a:ea typeface="+mj-ea"/>
                <a:cs typeface="Times New Roman" panose="02020603050405020304" pitchFamily="18" charset="0"/>
              </a:rPr>
              <a:t>G</a:t>
            </a:r>
            <a:r>
              <a:rPr lang="en-US" altLang="ja-JP" sz="2800" kern="100" dirty="0">
                <a:effectLst/>
                <a:latin typeface="+mj-ea"/>
                <a:ea typeface="+mj-ea"/>
                <a:cs typeface="Times New Roman" panose="02020603050405020304" pitchFamily="18" charset="0"/>
              </a:rPr>
              <a:t>AA</a:t>
            </a:r>
            <a:r>
              <a:rPr lang="ja-JP" altLang="ja-JP" sz="2800" kern="100" dirty="0">
                <a:effectLst/>
                <a:latin typeface="+mj-ea"/>
                <a:ea typeface="+mj-ea"/>
                <a:cs typeface="Times New Roman" panose="02020603050405020304" pitchFamily="18" charset="0"/>
              </a:rPr>
              <a:t>　</a:t>
            </a:r>
            <a:r>
              <a:rPr lang="en-US" altLang="ja-JP" sz="2800" kern="100" dirty="0">
                <a:solidFill>
                  <a:srgbClr val="FF0000"/>
                </a:solidFill>
                <a:effectLst/>
                <a:latin typeface="+mj-ea"/>
                <a:ea typeface="+mj-ea"/>
                <a:cs typeface="Times New Roman" panose="02020603050405020304" pitchFamily="18" charset="0"/>
              </a:rPr>
              <a:t>G</a:t>
            </a:r>
            <a:r>
              <a:rPr lang="en-US" altLang="ja-JP" sz="2800" kern="100" dirty="0">
                <a:effectLst/>
                <a:latin typeface="+mj-ea"/>
                <a:ea typeface="+mj-ea"/>
                <a:cs typeface="Times New Roman" panose="02020603050405020304" pitchFamily="18" charset="0"/>
              </a:rPr>
              <a:t>AG</a:t>
            </a:r>
            <a:r>
              <a:rPr lang="ja-JP" altLang="ja-JP" sz="2800" kern="100" dirty="0">
                <a:effectLst/>
                <a:latin typeface="+mj-ea"/>
                <a:ea typeface="+mj-ea"/>
                <a:cs typeface="Times New Roman" panose="02020603050405020304" pitchFamily="18" charset="0"/>
              </a:rPr>
              <a:t>）</a:t>
            </a:r>
            <a:endParaRPr lang="en-US" altLang="ja-JP" sz="2800" kern="100" dirty="0">
              <a:effectLst/>
              <a:latin typeface="+mj-ea"/>
              <a:ea typeface="+mj-ea"/>
              <a:cs typeface="Times New Roman" panose="02020603050405020304" pitchFamily="18" charset="0"/>
            </a:endParaRPr>
          </a:p>
          <a:p>
            <a:pPr algn="just"/>
            <a:r>
              <a:rPr lang="ja-JP" altLang="en-US" sz="2800" kern="100" dirty="0">
                <a:latin typeface="+mj-ea"/>
                <a:ea typeface="+mj-ea"/>
                <a:cs typeface="Times New Roman" panose="02020603050405020304" pitchFamily="18" charset="0"/>
              </a:rPr>
              <a:t>　　　↓</a:t>
            </a:r>
            <a:r>
              <a:rPr lang="ja-JP" altLang="ja-JP" sz="2800" kern="100" dirty="0">
                <a:effectLst/>
                <a:latin typeface="+mj-ea"/>
                <a:ea typeface="+mj-ea"/>
                <a:cs typeface="Times New Roman" panose="02020603050405020304" pitchFamily="18" charset="0"/>
              </a:rPr>
              <a:t>　</a:t>
            </a:r>
            <a:endParaRPr lang="en-US" altLang="ja-JP" sz="2800" kern="100" dirty="0">
              <a:latin typeface="+mj-ea"/>
              <a:ea typeface="+mj-ea"/>
              <a:cs typeface="Times New Roman" panose="02020603050405020304" pitchFamily="18" charset="0"/>
            </a:endParaRPr>
          </a:p>
          <a:p>
            <a:pPr algn="just"/>
            <a:r>
              <a:rPr lang="ja-JP" altLang="en-US" sz="2800" kern="100" dirty="0">
                <a:effectLst/>
                <a:latin typeface="+mj-ea"/>
                <a:ea typeface="+mj-ea"/>
                <a:cs typeface="Times New Roman" panose="02020603050405020304" pitchFamily="18" charset="0"/>
              </a:rPr>
              <a:t>　　グルタミン</a:t>
            </a:r>
            <a:endParaRPr lang="en-US" altLang="ja-JP" sz="2800" kern="100" dirty="0">
              <a:effectLst/>
              <a:latin typeface="+mj-ea"/>
              <a:ea typeface="+mj-ea"/>
              <a:cs typeface="Times New Roman" panose="02020603050405020304" pitchFamily="18" charset="0"/>
            </a:endParaRPr>
          </a:p>
          <a:p>
            <a:pPr algn="just"/>
            <a:r>
              <a:rPr lang="ja-JP" altLang="en-US" sz="2800" kern="100" dirty="0">
                <a:effectLst/>
                <a:latin typeface="+mj-ea"/>
                <a:ea typeface="+mj-ea"/>
                <a:cs typeface="Times New Roman" panose="02020603050405020304" pitchFamily="18" charset="0"/>
              </a:rPr>
              <a:t>　　</a:t>
            </a:r>
            <a:r>
              <a:rPr lang="ja-JP" altLang="ja-JP" sz="2800" kern="100" dirty="0">
                <a:effectLst/>
                <a:latin typeface="+mj-ea"/>
                <a:ea typeface="+mj-ea"/>
                <a:cs typeface="Times New Roman" panose="02020603050405020304" pitchFamily="18" charset="0"/>
              </a:rPr>
              <a:t>（</a:t>
            </a:r>
            <a:r>
              <a:rPr lang="en-US" altLang="ja-JP" sz="2800" kern="100" dirty="0">
                <a:solidFill>
                  <a:srgbClr val="C00000"/>
                </a:solidFill>
                <a:effectLst/>
                <a:latin typeface="+mj-ea"/>
                <a:ea typeface="+mj-ea"/>
                <a:cs typeface="Times New Roman" panose="02020603050405020304" pitchFamily="18" charset="0"/>
              </a:rPr>
              <a:t>C</a:t>
            </a:r>
            <a:r>
              <a:rPr lang="en-US" altLang="ja-JP" sz="2800" kern="100" dirty="0">
                <a:effectLst/>
                <a:latin typeface="+mj-ea"/>
                <a:ea typeface="+mj-ea"/>
                <a:cs typeface="Times New Roman" panose="02020603050405020304" pitchFamily="18" charset="0"/>
              </a:rPr>
              <a:t>AA</a:t>
            </a:r>
            <a:r>
              <a:rPr lang="ja-JP" altLang="ja-JP" sz="2800" kern="100" dirty="0">
                <a:effectLst/>
                <a:latin typeface="+mj-ea"/>
                <a:ea typeface="+mj-ea"/>
                <a:cs typeface="Times New Roman" panose="02020603050405020304" pitchFamily="18" charset="0"/>
              </a:rPr>
              <a:t>　</a:t>
            </a:r>
            <a:r>
              <a:rPr lang="en-US" altLang="ja-JP" sz="2800" kern="100" dirty="0">
                <a:solidFill>
                  <a:srgbClr val="FF0000"/>
                </a:solidFill>
                <a:effectLst/>
                <a:latin typeface="+mj-ea"/>
                <a:ea typeface="+mj-ea"/>
                <a:cs typeface="Times New Roman" panose="02020603050405020304" pitchFamily="18" charset="0"/>
              </a:rPr>
              <a:t>C</a:t>
            </a:r>
            <a:r>
              <a:rPr lang="en-US" altLang="ja-JP" sz="2800" kern="100" dirty="0">
                <a:effectLst/>
                <a:latin typeface="+mj-ea"/>
                <a:ea typeface="+mj-ea"/>
                <a:cs typeface="Times New Roman" panose="02020603050405020304" pitchFamily="18" charset="0"/>
              </a:rPr>
              <a:t>AG</a:t>
            </a:r>
            <a:r>
              <a:rPr lang="ja-JP" altLang="ja-JP" sz="2800" kern="100" dirty="0">
                <a:effectLst/>
                <a:latin typeface="+mj-ea"/>
                <a:ea typeface="+mj-ea"/>
                <a:cs typeface="Times New Roman" panose="02020603050405020304" pitchFamily="18" charset="0"/>
              </a:rPr>
              <a:t>）</a:t>
            </a:r>
            <a:endParaRPr lang="en-US" altLang="ja-JP" sz="2800" kern="100" dirty="0">
              <a:effectLst/>
              <a:latin typeface="+mj-ea"/>
              <a:ea typeface="+mj-ea"/>
              <a:cs typeface="Times New Roman" panose="02020603050405020304" pitchFamily="18" charset="0"/>
            </a:endParaRPr>
          </a:p>
          <a:p>
            <a:pPr algn="just"/>
            <a:endParaRPr lang="ja-JP" altLang="ja-JP" sz="2800" kern="100" dirty="0">
              <a:effectLst/>
              <a:latin typeface="+mj-ea"/>
              <a:ea typeface="+mj-ea"/>
              <a:cs typeface="Times New Roman" panose="02020603050405020304" pitchFamily="18" charset="0"/>
            </a:endParaRPr>
          </a:p>
        </p:txBody>
      </p:sp>
      <p:sp>
        <p:nvSpPr>
          <p:cNvPr id="5" name="テキスト ボックス 4">
            <a:extLst>
              <a:ext uri="{FF2B5EF4-FFF2-40B4-BE49-F238E27FC236}">
                <a16:creationId xmlns:a16="http://schemas.microsoft.com/office/drawing/2014/main" id="{FB133707-7019-4CD4-A207-D5B998782477}"/>
              </a:ext>
            </a:extLst>
          </p:cNvPr>
          <p:cNvSpPr txBox="1"/>
          <p:nvPr/>
        </p:nvSpPr>
        <p:spPr>
          <a:xfrm>
            <a:off x="9151373" y="792931"/>
            <a:ext cx="2521975" cy="5678478"/>
          </a:xfrm>
          <a:prstGeom prst="rect">
            <a:avLst/>
          </a:prstGeom>
          <a:noFill/>
          <a:ln w="12700">
            <a:solidFill>
              <a:srgbClr val="C00000"/>
            </a:solidFill>
          </a:ln>
        </p:spPr>
        <p:txBody>
          <a:bodyPr wrap="square" rtlCol="0">
            <a:spAutoFit/>
          </a:bodyPr>
          <a:lstStyle/>
          <a:p>
            <a:pPr>
              <a:lnSpc>
                <a:spcPts val="4600"/>
              </a:lnSpc>
            </a:pPr>
            <a:r>
              <a:rPr kumimoji="1" lang="en-US" altLang="ja-JP" sz="3600" dirty="0"/>
              <a:t>A</a:t>
            </a:r>
            <a:r>
              <a:rPr kumimoji="1" lang="ja-JP" altLang="en-US" sz="3600" dirty="0"/>
              <a:t>　→　</a:t>
            </a:r>
            <a:r>
              <a:rPr kumimoji="1" lang="en-US" altLang="ja-JP" sz="3600" dirty="0"/>
              <a:t>U</a:t>
            </a:r>
          </a:p>
          <a:p>
            <a:pPr>
              <a:lnSpc>
                <a:spcPts val="4600"/>
              </a:lnSpc>
            </a:pPr>
            <a:r>
              <a:rPr lang="en-US" altLang="ja-JP" sz="3600" dirty="0"/>
              <a:t>G</a:t>
            </a:r>
            <a:r>
              <a:rPr lang="ja-JP" altLang="en-US" sz="3600" dirty="0"/>
              <a:t>　→　</a:t>
            </a:r>
            <a:r>
              <a:rPr lang="en-US" altLang="ja-JP" sz="3600" dirty="0"/>
              <a:t>A</a:t>
            </a:r>
          </a:p>
          <a:p>
            <a:pPr>
              <a:lnSpc>
                <a:spcPts val="4600"/>
              </a:lnSpc>
            </a:pPr>
            <a:r>
              <a:rPr kumimoji="1" lang="en-US" altLang="ja-JP" sz="3600" dirty="0"/>
              <a:t>U</a:t>
            </a:r>
            <a:r>
              <a:rPr kumimoji="1" lang="ja-JP" altLang="en-US" sz="3600" dirty="0"/>
              <a:t>　→　</a:t>
            </a:r>
            <a:r>
              <a:rPr kumimoji="1" lang="en-US" altLang="ja-JP" sz="3600" dirty="0"/>
              <a:t>G</a:t>
            </a:r>
          </a:p>
          <a:p>
            <a:pPr>
              <a:lnSpc>
                <a:spcPts val="4600"/>
              </a:lnSpc>
            </a:pPr>
            <a:r>
              <a:rPr lang="en-US" altLang="ja-JP" sz="3600" dirty="0"/>
              <a:t>G</a:t>
            </a:r>
            <a:r>
              <a:rPr lang="ja-JP" altLang="en-US" sz="3600" dirty="0"/>
              <a:t>　→　</a:t>
            </a:r>
            <a:r>
              <a:rPr lang="en-US" altLang="ja-JP" sz="3600" dirty="0"/>
              <a:t>C</a:t>
            </a:r>
          </a:p>
          <a:p>
            <a:pPr>
              <a:lnSpc>
                <a:spcPts val="4600"/>
              </a:lnSpc>
            </a:pPr>
            <a:r>
              <a:rPr lang="en-US" altLang="ja-JP" sz="3600" dirty="0"/>
              <a:t> </a:t>
            </a:r>
            <a:r>
              <a:rPr lang="ja-JP" altLang="en-US" sz="3600" dirty="0"/>
              <a:t>　</a:t>
            </a:r>
            <a:endParaRPr lang="en-US" altLang="ja-JP" sz="3600" dirty="0"/>
          </a:p>
          <a:p>
            <a:pPr>
              <a:lnSpc>
                <a:spcPts val="4600"/>
              </a:lnSpc>
            </a:pPr>
            <a:endParaRPr lang="en-US" altLang="ja-JP" sz="2800" dirty="0"/>
          </a:p>
          <a:p>
            <a:pPr>
              <a:lnSpc>
                <a:spcPts val="4600"/>
              </a:lnSpc>
            </a:pPr>
            <a:r>
              <a:rPr lang="ja-JP" altLang="en-US" sz="2800" dirty="0"/>
              <a:t>塩基の置きか　わりに規則性はない？</a:t>
            </a:r>
            <a:endParaRPr lang="en-US" altLang="ja-JP" sz="2800" dirty="0"/>
          </a:p>
          <a:p>
            <a:endParaRPr kumimoji="1" lang="ja-JP" altLang="en-US" dirty="0"/>
          </a:p>
        </p:txBody>
      </p:sp>
      <p:sp>
        <p:nvSpPr>
          <p:cNvPr id="6" name="矢印: 下 5">
            <a:extLst>
              <a:ext uri="{FF2B5EF4-FFF2-40B4-BE49-F238E27FC236}">
                <a16:creationId xmlns:a16="http://schemas.microsoft.com/office/drawing/2014/main" id="{F38342DD-CA07-48C6-B8A3-9170C307CE8E}"/>
              </a:ext>
            </a:extLst>
          </p:cNvPr>
          <p:cNvSpPr/>
          <p:nvPr/>
        </p:nvSpPr>
        <p:spPr>
          <a:xfrm>
            <a:off x="10087897" y="3576219"/>
            <a:ext cx="648929" cy="8187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01229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D2FB68-38C2-4E28-AA94-B4F10C2C7D4E}"/>
              </a:ext>
            </a:extLst>
          </p:cNvPr>
          <p:cNvSpPr>
            <a:spLocks noGrp="1"/>
          </p:cNvSpPr>
          <p:nvPr>
            <p:ph type="title"/>
          </p:nvPr>
        </p:nvSpPr>
        <p:spPr>
          <a:xfrm>
            <a:off x="838200" y="365125"/>
            <a:ext cx="10515600" cy="1006475"/>
          </a:xfrm>
        </p:spPr>
        <p:txBody>
          <a:bodyPr>
            <a:normAutofit/>
          </a:bodyPr>
          <a:lstStyle/>
          <a:p>
            <a:pPr algn="ctr"/>
            <a:r>
              <a:rPr lang="ja-JP" altLang="en-US" dirty="0"/>
              <a:t>ワクチンの話</a:t>
            </a:r>
          </a:p>
        </p:txBody>
      </p:sp>
      <p:sp>
        <p:nvSpPr>
          <p:cNvPr id="9" name="テキスト ボックス 8">
            <a:extLst>
              <a:ext uri="{FF2B5EF4-FFF2-40B4-BE49-F238E27FC236}">
                <a16:creationId xmlns:a16="http://schemas.microsoft.com/office/drawing/2014/main" id="{764A9BEA-7664-4685-897F-84625B38B598}"/>
              </a:ext>
            </a:extLst>
          </p:cNvPr>
          <p:cNvSpPr txBox="1"/>
          <p:nvPr/>
        </p:nvSpPr>
        <p:spPr>
          <a:xfrm>
            <a:off x="678180" y="1280160"/>
            <a:ext cx="10835640" cy="5678478"/>
          </a:xfrm>
          <a:prstGeom prst="rect">
            <a:avLst/>
          </a:prstGeom>
          <a:noFill/>
        </p:spPr>
        <p:txBody>
          <a:bodyPr wrap="square" rtlCol="0">
            <a:spAutoFit/>
          </a:bodyPr>
          <a:lstStyle/>
          <a:p>
            <a:pPr algn="r"/>
            <a:r>
              <a:rPr kumimoji="1" lang="en-US" altLang="ja-JP" dirty="0">
                <a:hlinkClick r:id="rId3"/>
              </a:rPr>
              <a:t>http://www.hosp.ncgm.go.jp/isc/vaccines/020/index.html</a:t>
            </a:r>
            <a:endParaRPr kumimoji="1" lang="en-US" altLang="ja-JP" dirty="0"/>
          </a:p>
          <a:p>
            <a:pPr algn="r"/>
            <a:r>
              <a:rPr kumimoji="1" lang="ja-JP" altLang="en-US" sz="2400" dirty="0">
                <a:latin typeface="+mj-ea"/>
                <a:ea typeface="+mj-ea"/>
              </a:rPr>
              <a:t>新型コロナワクチンについて</a:t>
            </a:r>
            <a:r>
              <a:rPr kumimoji="1" lang="en-US" altLang="ja-JP" sz="2400" dirty="0">
                <a:latin typeface="+mj-ea"/>
                <a:ea typeface="+mj-ea"/>
              </a:rPr>
              <a:t>(</a:t>
            </a:r>
            <a:r>
              <a:rPr kumimoji="1" lang="ja-JP" altLang="en-US" sz="2400" dirty="0">
                <a:latin typeface="+mj-ea"/>
                <a:ea typeface="+mj-ea"/>
              </a:rPr>
              <a:t>国立国際医療研究センター病院</a:t>
            </a:r>
            <a:r>
              <a:rPr kumimoji="1" lang="en-US" altLang="ja-JP" sz="2400" dirty="0">
                <a:latin typeface="+mj-ea"/>
                <a:ea typeface="+mj-ea"/>
              </a:rPr>
              <a:t>HP</a:t>
            </a:r>
            <a:r>
              <a:rPr kumimoji="1" lang="ja-JP" altLang="en-US" sz="2400" dirty="0">
                <a:latin typeface="+mj-ea"/>
                <a:ea typeface="+mj-ea"/>
              </a:rPr>
              <a:t>より）</a:t>
            </a:r>
            <a:endParaRPr kumimoji="1" lang="en-US" altLang="ja-JP" sz="2400" dirty="0">
              <a:latin typeface="+mj-ea"/>
              <a:ea typeface="+mj-ea"/>
            </a:endParaRPr>
          </a:p>
          <a:p>
            <a:pPr algn="l"/>
            <a:endParaRPr lang="en-US" altLang="ja-JP" sz="3200" b="0" i="0" dirty="0">
              <a:solidFill>
                <a:srgbClr val="333333"/>
              </a:solidFill>
              <a:effectLst/>
              <a:latin typeface="+mj-ea"/>
              <a:ea typeface="+mj-ea"/>
            </a:endParaRPr>
          </a:p>
          <a:p>
            <a:pPr algn="l"/>
            <a:r>
              <a:rPr lang="en-US" altLang="ja-JP" sz="3200" b="0" i="0" dirty="0">
                <a:solidFill>
                  <a:srgbClr val="333333"/>
                </a:solidFill>
                <a:effectLst/>
                <a:latin typeface="+mj-ea"/>
                <a:ea typeface="+mj-ea"/>
              </a:rPr>
              <a:t>Q2</a:t>
            </a:r>
            <a:r>
              <a:rPr lang="ja-JP" altLang="en-US" sz="3200" b="0" i="0" dirty="0">
                <a:solidFill>
                  <a:srgbClr val="333333"/>
                </a:solidFill>
                <a:effectLst/>
                <a:latin typeface="+mj-ea"/>
                <a:ea typeface="+mj-ea"/>
              </a:rPr>
              <a:t>．</a:t>
            </a:r>
            <a:r>
              <a:rPr lang="en-US" altLang="ja-JP" sz="3200" b="0" i="0" dirty="0">
                <a:solidFill>
                  <a:srgbClr val="333333"/>
                </a:solidFill>
                <a:effectLst/>
                <a:latin typeface="+mj-ea"/>
                <a:ea typeface="+mj-ea"/>
              </a:rPr>
              <a:t>mRNA</a:t>
            </a:r>
            <a:r>
              <a:rPr lang="ja-JP" altLang="en-US" sz="3200" b="0" i="0" dirty="0">
                <a:solidFill>
                  <a:srgbClr val="333333"/>
                </a:solidFill>
                <a:effectLst/>
                <a:latin typeface="+mj-ea"/>
                <a:ea typeface="+mj-ea"/>
              </a:rPr>
              <a:t>ワクチンはどのように効果を示すのですか？</a:t>
            </a:r>
            <a:endParaRPr lang="en-US" altLang="ja-JP" sz="3200" b="0" i="0" dirty="0">
              <a:solidFill>
                <a:srgbClr val="333333"/>
              </a:solidFill>
              <a:effectLst/>
              <a:latin typeface="+mj-ea"/>
              <a:ea typeface="+mj-ea"/>
            </a:endParaRPr>
          </a:p>
          <a:p>
            <a:pPr algn="l"/>
            <a:endParaRPr lang="ja-JP" altLang="en-US" sz="3200" b="0" i="0" dirty="0">
              <a:solidFill>
                <a:srgbClr val="333333"/>
              </a:solidFill>
              <a:effectLst/>
              <a:latin typeface="+mj-ea"/>
              <a:ea typeface="+mj-ea"/>
            </a:endParaRPr>
          </a:p>
          <a:p>
            <a:pPr algn="l">
              <a:lnSpc>
                <a:spcPts val="4200"/>
              </a:lnSpc>
            </a:pPr>
            <a:r>
              <a:rPr lang="en-US" altLang="ja-JP" sz="3200" b="0" i="0" dirty="0">
                <a:solidFill>
                  <a:srgbClr val="333333"/>
                </a:solidFill>
                <a:effectLst/>
                <a:latin typeface="+mj-ea"/>
                <a:ea typeface="+mj-ea"/>
              </a:rPr>
              <a:t>A2</a:t>
            </a:r>
            <a:r>
              <a:rPr lang="ja-JP" altLang="en-US" sz="3200" b="0" i="0" dirty="0">
                <a:solidFill>
                  <a:srgbClr val="333333"/>
                </a:solidFill>
                <a:effectLst/>
                <a:latin typeface="+mj-ea"/>
                <a:ea typeface="+mj-ea"/>
              </a:rPr>
              <a:t>．新型コロナウイルスの一部の</a:t>
            </a:r>
            <a:r>
              <a:rPr lang="en-US" altLang="ja-JP" sz="3200" b="0" i="0" dirty="0">
                <a:solidFill>
                  <a:srgbClr val="333333"/>
                </a:solidFill>
                <a:effectLst/>
                <a:latin typeface="+mj-ea"/>
                <a:ea typeface="+mj-ea"/>
              </a:rPr>
              <a:t>mRNA</a:t>
            </a:r>
            <a:r>
              <a:rPr lang="ja-JP" altLang="en-US" sz="3200" b="0" i="0" dirty="0">
                <a:solidFill>
                  <a:srgbClr val="333333"/>
                </a:solidFill>
                <a:effectLst/>
                <a:latin typeface="+mj-ea"/>
                <a:ea typeface="+mj-ea"/>
              </a:rPr>
              <a:t>を特殊なコーティングで包み、筋肉注射により体内に注入します。</a:t>
            </a:r>
            <a:endParaRPr lang="en-US" altLang="ja-JP" sz="3200" b="0" i="0" dirty="0">
              <a:solidFill>
                <a:srgbClr val="333333"/>
              </a:solidFill>
              <a:effectLst/>
              <a:latin typeface="+mj-ea"/>
              <a:ea typeface="+mj-ea"/>
            </a:endParaRPr>
          </a:p>
          <a:p>
            <a:pPr algn="l">
              <a:lnSpc>
                <a:spcPts val="4200"/>
              </a:lnSpc>
            </a:pPr>
            <a:r>
              <a:rPr lang="ja-JP" altLang="en-US" sz="3200" b="0" i="0" dirty="0">
                <a:solidFill>
                  <a:srgbClr val="333333"/>
                </a:solidFill>
                <a:effectLst/>
                <a:latin typeface="+mj-ea"/>
                <a:ea typeface="+mj-ea"/>
              </a:rPr>
              <a:t>ヒトの細胞内に入ることにより、新型コロナウイルスのタンパク質の一部が作られ、ヒト免疫細胞がそのタンパク質を異物と認識して、免疫ができます。</a:t>
            </a:r>
          </a:p>
          <a:p>
            <a:endParaRPr kumimoji="1" lang="en-US" altLang="ja-JP" sz="3200" dirty="0">
              <a:latin typeface="+mj-ea"/>
              <a:ea typeface="+mj-ea"/>
            </a:endParaRPr>
          </a:p>
          <a:p>
            <a:endParaRPr kumimoji="1" lang="ja-JP" altLang="en-US" dirty="0"/>
          </a:p>
        </p:txBody>
      </p:sp>
    </p:spTree>
    <p:extLst>
      <p:ext uri="{BB962C8B-B14F-4D97-AF65-F5344CB8AC3E}">
        <p14:creationId xmlns:p14="http://schemas.microsoft.com/office/powerpoint/2010/main" val="401718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コロナウイルスの概略図">
            <a:extLst>
              <a:ext uri="{FF2B5EF4-FFF2-40B4-BE49-F238E27FC236}">
                <a16:creationId xmlns:a16="http://schemas.microsoft.com/office/drawing/2014/main" id="{4AFF10AE-A4BD-4D34-9AC6-A853197A3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94" y="1428025"/>
            <a:ext cx="8458200" cy="366712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9D11E4AE-A4BA-45C7-8B40-62BC1F0B8FDA}"/>
              </a:ext>
            </a:extLst>
          </p:cNvPr>
          <p:cNvSpPr txBox="1"/>
          <p:nvPr/>
        </p:nvSpPr>
        <p:spPr>
          <a:xfrm>
            <a:off x="787734" y="4958636"/>
            <a:ext cx="9906000" cy="369332"/>
          </a:xfrm>
          <a:prstGeom prst="rect">
            <a:avLst/>
          </a:prstGeom>
          <a:noFill/>
        </p:spPr>
        <p:txBody>
          <a:bodyPr wrap="square" rtlCol="0">
            <a:spAutoFit/>
          </a:bodyPr>
          <a:lstStyle/>
          <a:p>
            <a:r>
              <a:rPr lang="ja-JP" altLang="en-US" b="0" i="0" dirty="0">
                <a:solidFill>
                  <a:srgbClr val="808080"/>
                </a:solidFill>
                <a:effectLst/>
                <a:latin typeface="MS Gothic" panose="020B0609070205080204" pitchFamily="49" charset="-128"/>
                <a:ea typeface="MS Gothic" panose="020B0609070205080204" pitchFamily="49" charset="-128"/>
              </a:rPr>
              <a:t>図</a:t>
            </a:r>
            <a:r>
              <a:rPr lang="en-US" altLang="ja-JP" b="0" i="0" dirty="0">
                <a:solidFill>
                  <a:srgbClr val="808080"/>
                </a:solidFill>
                <a:effectLst/>
                <a:latin typeface="MS Gothic" panose="020B0609070205080204" pitchFamily="49" charset="-128"/>
                <a:ea typeface="MS Gothic" panose="020B0609070205080204" pitchFamily="49" charset="-128"/>
              </a:rPr>
              <a:t>1 </a:t>
            </a:r>
            <a:r>
              <a:rPr lang="ja-JP" altLang="en-US" b="0" i="0" dirty="0">
                <a:solidFill>
                  <a:srgbClr val="808080"/>
                </a:solidFill>
                <a:effectLst/>
                <a:latin typeface="MS Gothic" panose="020B0609070205080204" pitchFamily="49" charset="-128"/>
                <a:ea typeface="MS Gothic" panose="020B0609070205080204" pitchFamily="49" charset="-128"/>
              </a:rPr>
              <a:t>コロナウイルスの概略図（</a:t>
            </a:r>
            <a:r>
              <a:rPr lang="en-US" altLang="ja-JP" b="0" i="0" dirty="0">
                <a:solidFill>
                  <a:srgbClr val="808080"/>
                </a:solidFill>
                <a:effectLst/>
                <a:latin typeface="MS Gothic" panose="020B0609070205080204" pitchFamily="49" charset="-128"/>
                <a:ea typeface="MS Gothic" panose="020B0609070205080204" pitchFamily="49" charset="-128"/>
              </a:rPr>
              <a:t>Jibe Cui et al. 2020</a:t>
            </a:r>
            <a:r>
              <a:rPr lang="ja-JP" altLang="en-US" b="0" i="0" dirty="0">
                <a:solidFill>
                  <a:srgbClr val="808080"/>
                </a:solidFill>
                <a:effectLst/>
                <a:latin typeface="MS Gothic" panose="020B0609070205080204" pitchFamily="49" charset="-128"/>
                <a:ea typeface="MS Gothic" panose="020B0609070205080204" pitchFamily="49" charset="-128"/>
              </a:rPr>
              <a:t>から引用）</a:t>
            </a:r>
            <a:endParaRPr kumimoji="1" lang="ja-JP" altLang="en-US" dirty="0"/>
          </a:p>
        </p:txBody>
      </p:sp>
      <p:sp>
        <p:nvSpPr>
          <p:cNvPr id="7" name="テキスト ボックス 6">
            <a:extLst>
              <a:ext uri="{FF2B5EF4-FFF2-40B4-BE49-F238E27FC236}">
                <a16:creationId xmlns:a16="http://schemas.microsoft.com/office/drawing/2014/main" id="{95577E09-DB29-4468-BE04-E7AAAC74AF23}"/>
              </a:ext>
            </a:extLst>
          </p:cNvPr>
          <p:cNvSpPr txBox="1"/>
          <p:nvPr/>
        </p:nvSpPr>
        <p:spPr>
          <a:xfrm>
            <a:off x="654146" y="418984"/>
            <a:ext cx="8642253" cy="369332"/>
          </a:xfrm>
          <a:prstGeom prst="rect">
            <a:avLst/>
          </a:prstGeom>
          <a:noFill/>
        </p:spPr>
        <p:txBody>
          <a:bodyPr wrap="square">
            <a:spAutoFit/>
          </a:bodyPr>
          <a:lstStyle/>
          <a:p>
            <a:r>
              <a:rPr lang="en-US" altLang="ja-JP" dirty="0"/>
              <a:t>https://www.</a:t>
            </a:r>
            <a:r>
              <a:rPr lang="en-US" altLang="ja-JP" dirty="0">
                <a:solidFill>
                  <a:srgbClr val="FF0000"/>
                </a:solidFill>
              </a:rPr>
              <a:t>cyagen</a:t>
            </a:r>
            <a:r>
              <a:rPr lang="en-US" altLang="ja-JP" dirty="0"/>
              <a:t>.jp/community/newsletters/issue-2020-02-17.html</a:t>
            </a:r>
            <a:endParaRPr lang="ja-JP" altLang="en-US" dirty="0"/>
          </a:p>
        </p:txBody>
      </p:sp>
      <p:pic>
        <p:nvPicPr>
          <p:cNvPr id="5" name="Picture 2" descr="新型コロナウイルスの英国型変異株（国立感染症研究所提供）">
            <a:extLst>
              <a:ext uri="{FF2B5EF4-FFF2-40B4-BE49-F238E27FC236}">
                <a16:creationId xmlns:a16="http://schemas.microsoft.com/office/drawing/2014/main" id="{8F3D588A-D6D0-429C-885D-DCBAE1A6878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08409" y="3179675"/>
            <a:ext cx="3185160" cy="335279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6F878690-62AC-4C3A-9FB7-2ADAE07D24DE}"/>
              </a:ext>
            </a:extLst>
          </p:cNvPr>
          <p:cNvSpPr txBox="1"/>
          <p:nvPr/>
        </p:nvSpPr>
        <p:spPr>
          <a:xfrm>
            <a:off x="9115923" y="1928065"/>
            <a:ext cx="2608383" cy="1200329"/>
          </a:xfrm>
          <a:prstGeom prst="rect">
            <a:avLst/>
          </a:prstGeom>
          <a:noFill/>
        </p:spPr>
        <p:txBody>
          <a:bodyPr wrap="square" rtlCol="0">
            <a:spAutoFit/>
          </a:bodyPr>
          <a:lstStyle/>
          <a:p>
            <a:r>
              <a:rPr lang="en-US" altLang="ja-JP" b="0" i="0" dirty="0">
                <a:solidFill>
                  <a:srgbClr val="000000"/>
                </a:solidFill>
                <a:effectLst/>
                <a:latin typeface="segoe ui" panose="020B0502040204020203" pitchFamily="34" charset="0"/>
              </a:rPr>
              <a:t>© </a:t>
            </a:r>
            <a:r>
              <a:rPr lang="ja-JP" altLang="en-US" b="0" i="0" dirty="0">
                <a:solidFill>
                  <a:srgbClr val="000000"/>
                </a:solidFill>
                <a:effectLst/>
                <a:latin typeface="segoe ui" panose="020B0502040204020203" pitchFamily="34" charset="0"/>
              </a:rPr>
              <a:t>京都新聞社</a:t>
            </a:r>
            <a:r>
              <a:rPr lang="ja-JP" altLang="en-US" b="0" i="0" dirty="0">
                <a:solidFill>
                  <a:srgbClr val="666666"/>
                </a:solidFill>
                <a:effectLst/>
                <a:latin typeface="segoe ui" panose="020B0502040204020203" pitchFamily="34" charset="0"/>
              </a:rPr>
              <a:t> 新型コロナウイルスの英国型変異株（国立感染症研究所提供）</a:t>
            </a:r>
            <a:endParaRPr kumimoji="1" lang="ja-JP" altLang="en-US" dirty="0"/>
          </a:p>
        </p:txBody>
      </p:sp>
      <p:sp>
        <p:nvSpPr>
          <p:cNvPr id="2" name="テキスト ボックス 1">
            <a:extLst>
              <a:ext uri="{FF2B5EF4-FFF2-40B4-BE49-F238E27FC236}">
                <a16:creationId xmlns:a16="http://schemas.microsoft.com/office/drawing/2014/main" id="{48C66CDF-06A9-4D82-9370-32EDBA42181D}"/>
              </a:ext>
            </a:extLst>
          </p:cNvPr>
          <p:cNvSpPr txBox="1"/>
          <p:nvPr/>
        </p:nvSpPr>
        <p:spPr>
          <a:xfrm>
            <a:off x="3759534" y="4209743"/>
            <a:ext cx="3962400" cy="646331"/>
          </a:xfrm>
          <a:prstGeom prst="rect">
            <a:avLst/>
          </a:prstGeom>
          <a:noFill/>
          <a:ln>
            <a:solidFill>
              <a:schemeClr val="accent1">
                <a:shade val="50000"/>
              </a:schemeClr>
            </a:solidFill>
          </a:ln>
        </p:spPr>
        <p:txBody>
          <a:bodyPr wrap="square" rtlCol="0">
            <a:spAutoFit/>
          </a:bodyPr>
          <a:lstStyle/>
          <a:p>
            <a:r>
              <a:rPr lang="en-US" altLang="ja-JP" b="0" i="0" dirty="0">
                <a:solidFill>
                  <a:srgbClr val="202122"/>
                </a:solidFill>
                <a:effectLst/>
                <a:latin typeface="Arial" panose="020B0604020202020204" pitchFamily="34" charset="0"/>
              </a:rPr>
              <a:t>Positive-sense single-stranded RNA virus</a:t>
            </a:r>
            <a:r>
              <a:rPr lang="ja-JP" altLang="en-US" b="0" i="0" dirty="0">
                <a:solidFill>
                  <a:srgbClr val="202122"/>
                </a:solidFill>
                <a:effectLst/>
                <a:latin typeface="Arial" panose="020B0604020202020204" pitchFamily="34" charset="0"/>
              </a:rPr>
              <a:t>）または</a:t>
            </a:r>
            <a:r>
              <a:rPr lang="en-US" altLang="ja-JP" b="1" i="0" dirty="0">
                <a:solidFill>
                  <a:srgbClr val="202122"/>
                </a:solidFill>
                <a:effectLst/>
                <a:latin typeface="Arial" panose="020B0604020202020204" pitchFamily="34" charset="0"/>
              </a:rPr>
              <a:t>(+)</a:t>
            </a:r>
            <a:r>
              <a:rPr lang="en-US" altLang="ja-JP" b="1" i="0" dirty="0" err="1">
                <a:solidFill>
                  <a:srgbClr val="202122"/>
                </a:solidFill>
                <a:effectLst/>
                <a:latin typeface="Arial" panose="020B0604020202020204" pitchFamily="34" charset="0"/>
              </a:rPr>
              <a:t>ssRNA</a:t>
            </a:r>
            <a:r>
              <a:rPr lang="ja-JP" altLang="en-US" b="1" i="0" dirty="0">
                <a:solidFill>
                  <a:srgbClr val="202122"/>
                </a:solidFill>
                <a:effectLst/>
                <a:latin typeface="Arial" panose="020B0604020202020204" pitchFamily="34" charset="0"/>
              </a:rPr>
              <a:t>ウイルス</a:t>
            </a:r>
            <a:endParaRPr kumimoji="1" lang="ja-JP" altLang="en-US" dirty="0"/>
          </a:p>
        </p:txBody>
      </p:sp>
      <p:sp>
        <p:nvSpPr>
          <p:cNvPr id="8" name="吹き出し: 線 7">
            <a:extLst>
              <a:ext uri="{FF2B5EF4-FFF2-40B4-BE49-F238E27FC236}">
                <a16:creationId xmlns:a16="http://schemas.microsoft.com/office/drawing/2014/main" id="{FC4D8664-57A7-4ADC-B0F9-A1979E0D095E}"/>
              </a:ext>
            </a:extLst>
          </p:cNvPr>
          <p:cNvSpPr/>
          <p:nvPr/>
        </p:nvSpPr>
        <p:spPr>
          <a:xfrm>
            <a:off x="3948707" y="920206"/>
            <a:ext cx="4811835" cy="1081720"/>
          </a:xfrm>
          <a:prstGeom prst="borderCallout1">
            <a:avLst>
              <a:gd name="adj1" fmla="val 100729"/>
              <a:gd name="adj2" fmla="val 73125"/>
              <a:gd name="adj3" fmla="val 227287"/>
              <a:gd name="adj4" fmla="val 614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C00000"/>
                </a:solidFill>
              </a:rPr>
              <a:t>ゲノム</a:t>
            </a:r>
            <a:r>
              <a:rPr kumimoji="1" lang="en-US" altLang="ja-JP" dirty="0">
                <a:solidFill>
                  <a:srgbClr val="C00000"/>
                </a:solidFill>
              </a:rPr>
              <a:t>RNA</a:t>
            </a:r>
            <a:r>
              <a:rPr kumimoji="1" lang="ja-JP" altLang="en-US" dirty="0">
                <a:solidFill>
                  <a:srgbClr val="C00000"/>
                </a:solidFill>
              </a:rPr>
              <a:t>に</a:t>
            </a:r>
            <a:r>
              <a:rPr lang="ja-JP" altLang="en-US" dirty="0">
                <a:solidFill>
                  <a:srgbClr val="C00000"/>
                </a:solidFill>
              </a:rPr>
              <a:t>は、ヌクレオカプシドタンパク質が結合し、殻</a:t>
            </a:r>
            <a:r>
              <a:rPr lang="en-US" altLang="ja-JP" dirty="0">
                <a:solidFill>
                  <a:srgbClr val="C00000"/>
                </a:solidFill>
              </a:rPr>
              <a:t>(</a:t>
            </a:r>
            <a:r>
              <a:rPr lang="ja-JP" altLang="en-US" dirty="0">
                <a:solidFill>
                  <a:srgbClr val="C00000"/>
                </a:solidFill>
              </a:rPr>
              <a:t>カプシド）を形成</a:t>
            </a:r>
            <a:endParaRPr kumimoji="1" lang="en-US" altLang="ja-JP" dirty="0">
              <a:solidFill>
                <a:srgbClr val="C00000"/>
              </a:solidFill>
            </a:endParaRPr>
          </a:p>
        </p:txBody>
      </p:sp>
      <p:sp>
        <p:nvSpPr>
          <p:cNvPr id="9" name="吹き出し: 線 8">
            <a:extLst>
              <a:ext uri="{FF2B5EF4-FFF2-40B4-BE49-F238E27FC236}">
                <a16:creationId xmlns:a16="http://schemas.microsoft.com/office/drawing/2014/main" id="{E82ACF63-5873-4E36-8656-DDB5BA28BC89}"/>
              </a:ext>
            </a:extLst>
          </p:cNvPr>
          <p:cNvSpPr/>
          <p:nvPr/>
        </p:nvSpPr>
        <p:spPr>
          <a:xfrm>
            <a:off x="715914" y="5532537"/>
            <a:ext cx="6465585" cy="906479"/>
          </a:xfrm>
          <a:prstGeom prst="borderCallout1">
            <a:avLst>
              <a:gd name="adj1" fmla="val 39375"/>
              <a:gd name="adj2" fmla="val 100404"/>
              <a:gd name="adj3" fmla="val 44061"/>
              <a:gd name="adj4" fmla="val 1174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C00000"/>
                </a:solidFill>
              </a:rPr>
              <a:t>ニュースでよく見かける写真</a:t>
            </a:r>
            <a:endParaRPr lang="en-US" altLang="ja-JP" dirty="0">
              <a:solidFill>
                <a:srgbClr val="C00000"/>
              </a:solidFill>
            </a:endParaRPr>
          </a:p>
          <a:p>
            <a:r>
              <a:rPr kumimoji="1" lang="ja-JP" altLang="en-US" dirty="0">
                <a:solidFill>
                  <a:srgbClr val="C00000"/>
                </a:solidFill>
              </a:rPr>
              <a:t>スケールが入っていないものも多いが、スケールは示したい</a:t>
            </a:r>
            <a:endParaRPr kumimoji="1" lang="en-US" altLang="ja-JP" dirty="0">
              <a:solidFill>
                <a:srgbClr val="C00000"/>
              </a:solidFill>
            </a:endParaRPr>
          </a:p>
        </p:txBody>
      </p:sp>
    </p:spTree>
    <p:extLst>
      <p:ext uri="{BB962C8B-B14F-4D97-AF65-F5344CB8AC3E}">
        <p14:creationId xmlns:p14="http://schemas.microsoft.com/office/powerpoint/2010/main" val="1082133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3D87379-ABAB-4E66-B0C1-1B616313D22E}"/>
              </a:ext>
            </a:extLst>
          </p:cNvPr>
          <p:cNvSpPr txBox="1"/>
          <p:nvPr/>
        </p:nvSpPr>
        <p:spPr>
          <a:xfrm>
            <a:off x="7848600" y="104894"/>
            <a:ext cx="3718560" cy="369332"/>
          </a:xfrm>
          <a:prstGeom prst="rect">
            <a:avLst/>
          </a:prstGeom>
          <a:noFill/>
        </p:spPr>
        <p:txBody>
          <a:bodyPr wrap="square" rtlCol="0">
            <a:spAutoFit/>
          </a:bodyPr>
          <a:lstStyle/>
          <a:p>
            <a:r>
              <a:rPr kumimoji="1" lang="en-US" altLang="ja-JP" dirty="0"/>
              <a:t>https://www.snohd.org/</a:t>
            </a:r>
            <a:endParaRPr kumimoji="1" lang="ja-JP" altLang="en-US" dirty="0"/>
          </a:p>
        </p:txBody>
      </p:sp>
      <p:pic>
        <p:nvPicPr>
          <p:cNvPr id="3" name="図 2">
            <a:extLst>
              <a:ext uri="{FF2B5EF4-FFF2-40B4-BE49-F238E27FC236}">
                <a16:creationId xmlns:a16="http://schemas.microsoft.com/office/drawing/2014/main" id="{ABAD3EFA-0161-4868-A95A-009F6157F2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11185" y="474226"/>
            <a:ext cx="9369630" cy="6203998"/>
          </a:xfrm>
          <a:prstGeom prst="rect">
            <a:avLst/>
          </a:prstGeom>
        </p:spPr>
      </p:pic>
    </p:spTree>
    <p:extLst>
      <p:ext uri="{BB962C8B-B14F-4D97-AF65-F5344CB8AC3E}">
        <p14:creationId xmlns:p14="http://schemas.microsoft.com/office/powerpoint/2010/main" val="2005155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吹き出し: 線 5">
            <a:extLst>
              <a:ext uri="{FF2B5EF4-FFF2-40B4-BE49-F238E27FC236}">
                <a16:creationId xmlns:a16="http://schemas.microsoft.com/office/drawing/2014/main" id="{77B31A85-AEA6-4A02-B9EF-98193237AFD8}"/>
              </a:ext>
            </a:extLst>
          </p:cNvPr>
          <p:cNvSpPr/>
          <p:nvPr/>
        </p:nvSpPr>
        <p:spPr>
          <a:xfrm>
            <a:off x="738404" y="1560899"/>
            <a:ext cx="10542378" cy="2937360"/>
          </a:xfrm>
          <a:prstGeom prst="borderCallout1">
            <a:avLst>
              <a:gd name="adj1" fmla="val 538"/>
              <a:gd name="adj2" fmla="val 21436"/>
              <a:gd name="adj3" fmla="val -12344"/>
              <a:gd name="adj4" fmla="val 47248"/>
            </a:avLst>
          </a:prstGeom>
          <a:solidFill>
            <a:srgbClr val="FEECE6"/>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dirty="0">
                <a:solidFill>
                  <a:schemeClr val="tx1"/>
                </a:solidFill>
              </a:rPr>
              <a:t>The Snohomish Health District provides a wide range of programs and services that protect and promote the public health with particular focus on preventing injury and disease.</a:t>
            </a:r>
          </a:p>
          <a:p>
            <a:pPr algn="ctr">
              <a:lnSpc>
                <a:spcPct val="150000"/>
              </a:lnSpc>
            </a:pPr>
            <a:r>
              <a:rPr lang="ja-JP" altLang="en-US" sz="2000" dirty="0">
                <a:solidFill>
                  <a:schemeClr val="tx1"/>
                </a:solidFill>
                <a:latin typeface="+mj-ea"/>
                <a:ea typeface="+mj-ea"/>
              </a:rPr>
              <a:t>スノホミッシュヘルスディストリクトは、怪我や病気の予防に特に重点を置いて、公衆衛生を保護および促進する幅広いプログラムとサービスを提供しています。</a:t>
            </a:r>
            <a:endParaRPr lang="en-US" altLang="ja-JP" sz="2000" dirty="0">
              <a:solidFill>
                <a:schemeClr val="tx1"/>
              </a:solidFill>
              <a:latin typeface="+mj-ea"/>
              <a:ea typeface="+mj-ea"/>
            </a:endParaRPr>
          </a:p>
          <a:p>
            <a:pPr algn="ctr">
              <a:lnSpc>
                <a:spcPct val="150000"/>
              </a:lnSpc>
            </a:pPr>
            <a:r>
              <a:rPr lang="ja-JP" altLang="en-US" sz="2000" dirty="0">
                <a:solidFill>
                  <a:schemeClr val="tx1"/>
                </a:solidFill>
                <a:latin typeface="+mj-ea"/>
                <a:ea typeface="+mj-ea"/>
              </a:rPr>
              <a:t>（</a:t>
            </a:r>
            <a:r>
              <a:rPr kumimoji="1" lang="en-US" altLang="ja-JP" sz="2000" dirty="0">
                <a:solidFill>
                  <a:schemeClr val="tx1"/>
                </a:solidFill>
                <a:latin typeface="+mj-ea"/>
                <a:ea typeface="+mj-ea"/>
              </a:rPr>
              <a:t>Washington </a:t>
            </a:r>
            <a:r>
              <a:rPr kumimoji="1" lang="ja-JP" altLang="en-US" sz="2000" dirty="0">
                <a:solidFill>
                  <a:schemeClr val="tx1"/>
                </a:solidFill>
                <a:latin typeface="+mj-ea"/>
                <a:ea typeface="+mj-ea"/>
              </a:rPr>
              <a:t>に所在）</a:t>
            </a:r>
          </a:p>
        </p:txBody>
      </p:sp>
      <p:sp>
        <p:nvSpPr>
          <p:cNvPr id="7" name="テキスト ボックス 6">
            <a:extLst>
              <a:ext uri="{FF2B5EF4-FFF2-40B4-BE49-F238E27FC236}">
                <a16:creationId xmlns:a16="http://schemas.microsoft.com/office/drawing/2014/main" id="{91DD6E15-6FC5-484A-BD05-6F30DDCBF92D}"/>
              </a:ext>
            </a:extLst>
          </p:cNvPr>
          <p:cNvSpPr txBox="1"/>
          <p:nvPr/>
        </p:nvSpPr>
        <p:spPr>
          <a:xfrm>
            <a:off x="824811" y="4743282"/>
            <a:ext cx="10542378" cy="1692771"/>
          </a:xfrm>
          <a:prstGeom prst="rect">
            <a:avLst/>
          </a:prstGeom>
          <a:noFill/>
        </p:spPr>
        <p:txBody>
          <a:bodyPr wrap="square" rtlCol="0">
            <a:spAutoFit/>
          </a:bodyPr>
          <a:lstStyle/>
          <a:p>
            <a:r>
              <a:rPr kumimoji="1" lang="en-US" altLang="ja-JP" sz="2000" dirty="0">
                <a:hlinkClick r:id="rId3"/>
              </a:rPr>
              <a:t>https://www.snohd.org/ImageRepository/Document?documentId=6074</a:t>
            </a:r>
            <a:endParaRPr kumimoji="1" lang="en-US" altLang="ja-JP" sz="2000" dirty="0"/>
          </a:p>
          <a:p>
            <a:r>
              <a:rPr lang="ja-JP" altLang="en-US" sz="2000" dirty="0"/>
              <a:t>　　　　　　　　　</a:t>
            </a:r>
            <a:endParaRPr lang="en-US" altLang="ja-JP" sz="2000" dirty="0"/>
          </a:p>
          <a:p>
            <a:r>
              <a:rPr lang="ja-JP" altLang="en-US" sz="2000" dirty="0"/>
              <a:t>　　　　　　　　　　　↑</a:t>
            </a:r>
            <a:endParaRPr lang="en-US" altLang="ja-JP" sz="2000" dirty="0"/>
          </a:p>
          <a:p>
            <a:endParaRPr kumimoji="1" lang="en-US" altLang="ja-JP" sz="2000" dirty="0"/>
          </a:p>
          <a:p>
            <a:r>
              <a:rPr lang="ja-JP" altLang="en-US" sz="2400" dirty="0"/>
              <a:t>このサイトには「ｍ</a:t>
            </a:r>
            <a:r>
              <a:rPr lang="en-US" altLang="ja-JP" sz="2400" dirty="0"/>
              <a:t>RNA</a:t>
            </a:r>
            <a:r>
              <a:rPr lang="ja-JP" altLang="en-US" sz="2400" dirty="0"/>
              <a:t>ワクチンが働くしくみ」日本語版があります。</a:t>
            </a:r>
            <a:endParaRPr kumimoji="1" lang="ja-JP" altLang="en-US" sz="2400" dirty="0"/>
          </a:p>
        </p:txBody>
      </p:sp>
      <p:sp>
        <p:nvSpPr>
          <p:cNvPr id="2" name="テキスト ボックス 1">
            <a:extLst>
              <a:ext uri="{FF2B5EF4-FFF2-40B4-BE49-F238E27FC236}">
                <a16:creationId xmlns:a16="http://schemas.microsoft.com/office/drawing/2014/main" id="{02BC949B-5046-41AB-A02D-456BB332A3B9}"/>
              </a:ext>
            </a:extLst>
          </p:cNvPr>
          <p:cNvSpPr txBox="1"/>
          <p:nvPr/>
        </p:nvSpPr>
        <p:spPr>
          <a:xfrm>
            <a:off x="738404" y="238658"/>
            <a:ext cx="10542378" cy="1077218"/>
          </a:xfrm>
          <a:prstGeom prst="rect">
            <a:avLst/>
          </a:prstGeom>
          <a:noFill/>
        </p:spPr>
        <p:txBody>
          <a:bodyPr wrap="square" rtlCol="0">
            <a:spAutoFit/>
          </a:bodyPr>
          <a:lstStyle/>
          <a:p>
            <a:pPr algn="ctr"/>
            <a:r>
              <a:rPr kumimoji="1" lang="en-US" altLang="ja-JP" sz="3200" dirty="0"/>
              <a:t>SNOHMISH</a:t>
            </a:r>
            <a:r>
              <a:rPr kumimoji="1" lang="ja-JP" altLang="en-US" sz="3200" dirty="0"/>
              <a:t>　</a:t>
            </a:r>
            <a:r>
              <a:rPr kumimoji="1" lang="en-US" altLang="ja-JP" sz="3200" dirty="0"/>
              <a:t>HEALTH DISTRICT</a:t>
            </a:r>
            <a:r>
              <a:rPr kumimoji="1" lang="ja-JP" altLang="en-US" sz="3200" dirty="0"/>
              <a:t>（</a:t>
            </a:r>
            <a:r>
              <a:rPr kumimoji="1" lang="en-US" altLang="ja-JP" sz="3200" dirty="0"/>
              <a:t>https://www.snohd.org/</a:t>
            </a:r>
            <a:r>
              <a:rPr kumimoji="1" lang="ja-JP" altLang="en-US" sz="3200" dirty="0"/>
              <a:t>）</a:t>
            </a:r>
            <a:r>
              <a:rPr lang="ja-JP" altLang="en-US" sz="3200" dirty="0"/>
              <a:t>の紹介</a:t>
            </a:r>
            <a:endParaRPr kumimoji="1" lang="ja-JP" altLang="en-US" sz="3200" dirty="0"/>
          </a:p>
        </p:txBody>
      </p:sp>
    </p:spTree>
    <p:extLst>
      <p:ext uri="{BB962C8B-B14F-4D97-AF65-F5344CB8AC3E}">
        <p14:creationId xmlns:p14="http://schemas.microsoft.com/office/powerpoint/2010/main" val="3221442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D2FB68-38C2-4E28-AA94-B4F10C2C7D4E}"/>
              </a:ext>
            </a:extLst>
          </p:cNvPr>
          <p:cNvSpPr>
            <a:spLocks noGrp="1"/>
          </p:cNvSpPr>
          <p:nvPr>
            <p:ph type="title"/>
          </p:nvPr>
        </p:nvSpPr>
        <p:spPr>
          <a:xfrm>
            <a:off x="1087582" y="273685"/>
            <a:ext cx="10515600" cy="1006475"/>
          </a:xfrm>
        </p:spPr>
        <p:txBody>
          <a:bodyPr/>
          <a:lstStyle/>
          <a:p>
            <a:r>
              <a:rPr lang="ja-JP" altLang="en-US" dirty="0"/>
              <a:t>新型コロナウイルス変異株の話</a:t>
            </a:r>
          </a:p>
        </p:txBody>
      </p:sp>
      <p:sp>
        <p:nvSpPr>
          <p:cNvPr id="9" name="テキスト ボックス 8">
            <a:extLst>
              <a:ext uri="{FF2B5EF4-FFF2-40B4-BE49-F238E27FC236}">
                <a16:creationId xmlns:a16="http://schemas.microsoft.com/office/drawing/2014/main" id="{764A9BEA-7664-4685-897F-84625B38B598}"/>
              </a:ext>
            </a:extLst>
          </p:cNvPr>
          <p:cNvSpPr txBox="1"/>
          <p:nvPr/>
        </p:nvSpPr>
        <p:spPr>
          <a:xfrm>
            <a:off x="678180" y="1280160"/>
            <a:ext cx="10835640" cy="861774"/>
          </a:xfrm>
          <a:prstGeom prst="rect">
            <a:avLst/>
          </a:prstGeom>
          <a:noFill/>
        </p:spPr>
        <p:txBody>
          <a:bodyPr wrap="square" rtlCol="0">
            <a:spAutoFit/>
          </a:bodyPr>
          <a:lstStyle/>
          <a:p>
            <a:endParaRPr kumimoji="1" lang="en-US" altLang="ja-JP" sz="3200" dirty="0">
              <a:latin typeface="+mj-ea"/>
              <a:ea typeface="+mj-ea"/>
            </a:endParaRPr>
          </a:p>
          <a:p>
            <a:endParaRPr kumimoji="1" lang="ja-JP" altLang="en-US" dirty="0"/>
          </a:p>
        </p:txBody>
      </p:sp>
      <p:sp>
        <p:nvSpPr>
          <p:cNvPr id="3" name="テキスト ボックス 2">
            <a:extLst>
              <a:ext uri="{FF2B5EF4-FFF2-40B4-BE49-F238E27FC236}">
                <a16:creationId xmlns:a16="http://schemas.microsoft.com/office/drawing/2014/main" id="{1B83E83F-526E-49FA-9242-4AA880D49BCF}"/>
              </a:ext>
            </a:extLst>
          </p:cNvPr>
          <p:cNvSpPr txBox="1"/>
          <p:nvPr/>
        </p:nvSpPr>
        <p:spPr>
          <a:xfrm>
            <a:off x="249382" y="5000985"/>
            <a:ext cx="4358244" cy="646331"/>
          </a:xfrm>
          <a:prstGeom prst="rect">
            <a:avLst/>
          </a:prstGeom>
          <a:noFill/>
        </p:spPr>
        <p:txBody>
          <a:bodyPr wrap="square" rtlCol="0">
            <a:spAutoFit/>
          </a:bodyPr>
          <a:lstStyle/>
          <a:p>
            <a:r>
              <a:rPr kumimoji="1" lang="en-US" altLang="ja-JP" dirty="0"/>
              <a:t>https://www3.nhk.or.jp/news/html/20210408/k10012963071000.html</a:t>
            </a:r>
            <a:endParaRPr kumimoji="1" lang="ja-JP" altLang="en-US" dirty="0"/>
          </a:p>
        </p:txBody>
      </p:sp>
      <p:pic>
        <p:nvPicPr>
          <p:cNvPr id="1028" name="Picture 4">
            <a:extLst>
              <a:ext uri="{FF2B5EF4-FFF2-40B4-BE49-F238E27FC236}">
                <a16:creationId xmlns:a16="http://schemas.microsoft.com/office/drawing/2014/main" id="{E402AAC2-6CEB-435A-A26D-4A67375B8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82" y="1351569"/>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0EE9063A-1478-4676-A4CE-B0A1384812A8}"/>
              </a:ext>
            </a:extLst>
          </p:cNvPr>
          <p:cNvSpPr txBox="1"/>
          <p:nvPr/>
        </p:nvSpPr>
        <p:spPr>
          <a:xfrm>
            <a:off x="4638842" y="5577840"/>
            <a:ext cx="7310301" cy="923330"/>
          </a:xfrm>
          <a:prstGeom prst="rect">
            <a:avLst/>
          </a:prstGeom>
          <a:noFill/>
        </p:spPr>
        <p:txBody>
          <a:bodyPr wrap="square" rtlCol="0">
            <a:spAutoFit/>
          </a:bodyPr>
          <a:lstStyle/>
          <a:p>
            <a:r>
              <a:rPr lang="ja-JP" altLang="en-US" i="0" dirty="0">
                <a:solidFill>
                  <a:srgbClr val="000000"/>
                </a:solidFill>
                <a:effectLst/>
                <a:latin typeface="+mj-ea"/>
                <a:ea typeface="+mj-ea"/>
              </a:rPr>
              <a:t>神戸市内の変異株検出率の推移（神戸市の発表を基に編集部で作成）</a:t>
            </a:r>
            <a:r>
              <a:rPr kumimoji="1" lang="en-US" altLang="ja-JP" dirty="0">
                <a:hlinkClick r:id="rId4"/>
              </a:rPr>
              <a:t>https://medical.nikkeibp.co.jp/leaf/mem/pub/series/miwa/</a:t>
            </a:r>
            <a:endParaRPr kumimoji="1" lang="en-US" altLang="ja-JP" dirty="0"/>
          </a:p>
          <a:p>
            <a:r>
              <a:rPr kumimoji="1" lang="en-US" altLang="ja-JP" dirty="0"/>
              <a:t>202103/569488.html</a:t>
            </a:r>
            <a:endParaRPr kumimoji="1" lang="ja-JP" altLang="en-US" dirty="0"/>
          </a:p>
        </p:txBody>
      </p:sp>
      <p:pic>
        <p:nvPicPr>
          <p:cNvPr id="1030" name="Picture 6">
            <a:extLst>
              <a:ext uri="{FF2B5EF4-FFF2-40B4-BE49-F238E27FC236}">
                <a16:creationId xmlns:a16="http://schemas.microsoft.com/office/drawing/2014/main" id="{9415A24A-D331-442A-ABF9-79C87A75AE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7964" y="2361880"/>
            <a:ext cx="5914654" cy="3107882"/>
          </a:xfrm>
          <a:prstGeom prst="rect">
            <a:avLst/>
          </a:prstGeom>
          <a:noFill/>
          <a:extLst>
            <a:ext uri="{909E8E84-426E-40DD-AFC4-6F175D3DCCD1}">
              <a14:hiddenFill xmlns:a14="http://schemas.microsoft.com/office/drawing/2010/main">
                <a:solidFill>
                  <a:srgbClr val="FFFFFF"/>
                </a:solidFill>
              </a14:hiddenFill>
            </a:ext>
          </a:extLst>
        </p:spPr>
      </p:pic>
      <p:sp>
        <p:nvSpPr>
          <p:cNvPr id="8" name="吹き出し: 線 7">
            <a:extLst>
              <a:ext uri="{FF2B5EF4-FFF2-40B4-BE49-F238E27FC236}">
                <a16:creationId xmlns:a16="http://schemas.microsoft.com/office/drawing/2014/main" id="{4B319969-51F8-4C04-A10D-531D16BE6B25}"/>
              </a:ext>
            </a:extLst>
          </p:cNvPr>
          <p:cNvSpPr/>
          <p:nvPr/>
        </p:nvSpPr>
        <p:spPr>
          <a:xfrm>
            <a:off x="7111387" y="1351569"/>
            <a:ext cx="4811835" cy="900338"/>
          </a:xfrm>
          <a:prstGeom prst="borderCallout1">
            <a:avLst>
              <a:gd name="adj1" fmla="val 100729"/>
              <a:gd name="adj2" fmla="val 73125"/>
              <a:gd name="adj3" fmla="val 97762"/>
              <a:gd name="adj4" fmla="val 360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C00000"/>
                </a:solidFill>
              </a:rPr>
              <a:t>古いデータですが、変異株に移っていく様子が分かりやすいかと思い紹介しました。</a:t>
            </a:r>
            <a:endParaRPr kumimoji="1" lang="en-US" altLang="ja-JP" dirty="0">
              <a:solidFill>
                <a:srgbClr val="C00000"/>
              </a:solidFill>
            </a:endParaRPr>
          </a:p>
        </p:txBody>
      </p:sp>
    </p:spTree>
    <p:extLst>
      <p:ext uri="{BB962C8B-B14F-4D97-AF65-F5344CB8AC3E}">
        <p14:creationId xmlns:p14="http://schemas.microsoft.com/office/powerpoint/2010/main" val="3033461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61536CA-17ED-4A07-B13D-4AF40D228076}"/>
              </a:ext>
            </a:extLst>
          </p:cNvPr>
          <p:cNvSpPr txBox="1"/>
          <p:nvPr/>
        </p:nvSpPr>
        <p:spPr>
          <a:xfrm>
            <a:off x="773722" y="428397"/>
            <a:ext cx="10468706" cy="830997"/>
          </a:xfrm>
          <a:prstGeom prst="rect">
            <a:avLst/>
          </a:prstGeom>
          <a:noFill/>
        </p:spPr>
        <p:txBody>
          <a:bodyPr wrap="square" rtlCol="0">
            <a:spAutoFit/>
          </a:bodyPr>
          <a:lstStyle/>
          <a:p>
            <a:r>
              <a:rPr kumimoji="0" lang="ja-JP" altLang="ja-JP" sz="2400" b="1" i="0" u="none" strike="noStrike" cap="none" normalizeH="0" baseline="0" dirty="0">
                <a:ln>
                  <a:noFill/>
                </a:ln>
                <a:solidFill>
                  <a:srgbClr val="333333"/>
                </a:solidFill>
                <a:effectLst/>
                <a:latin typeface="HG丸ｺﾞｼｯｸM-PRO" panose="020F0600000000000000" pitchFamily="50" charset="-128"/>
                <a:ea typeface="HG丸ｺﾞｼｯｸM-PRO" panose="020F0600000000000000" pitchFamily="50" charset="-128"/>
              </a:rPr>
              <a:t>新型コロナウイルスの感染と免疫の仕組みにつき解読</a:t>
            </a:r>
            <a:r>
              <a:rPr kumimoji="0" lang="ja-JP" altLang="en-US" sz="2400" b="1" i="0" u="none" strike="noStrike" cap="none" normalizeH="0" baseline="0" dirty="0">
                <a:ln>
                  <a:noFill/>
                </a:ln>
                <a:solidFill>
                  <a:srgbClr val="333333"/>
                </a:solidFill>
                <a:effectLst/>
                <a:latin typeface="HG丸ｺﾞｼｯｸM-PRO" panose="020F0600000000000000" pitchFamily="50" charset="-128"/>
                <a:ea typeface="HG丸ｺﾞｼｯｸM-PRO" panose="020F0600000000000000" pitchFamily="50" charset="-128"/>
              </a:rPr>
              <a:t>　</a:t>
            </a:r>
            <a:endParaRPr kumimoji="0" lang="en-US" altLang="ja-JP" sz="2400" b="1" i="0" u="none" strike="noStrike" cap="none" normalizeH="0" baseline="0" dirty="0">
              <a:ln>
                <a:noFill/>
              </a:ln>
              <a:solidFill>
                <a:srgbClr val="333333"/>
              </a:solidFill>
              <a:effectLst/>
              <a:latin typeface="HG丸ｺﾞｼｯｸM-PRO" panose="020F0600000000000000" pitchFamily="50" charset="-128"/>
              <a:ea typeface="HG丸ｺﾞｼｯｸM-PRO" panose="020F0600000000000000" pitchFamily="50" charset="-128"/>
            </a:endParaRPr>
          </a:p>
          <a:p>
            <a:r>
              <a:rPr kumimoji="0" lang="ja-JP" altLang="en-US" sz="2400" b="1" dirty="0">
                <a:solidFill>
                  <a:srgbClr val="333333"/>
                </a:solidFill>
                <a:latin typeface="HG丸ｺﾞｼｯｸM-PRO" panose="020F0600000000000000" pitchFamily="50" charset="-128"/>
                <a:ea typeface="HG丸ｺﾞｼｯｸM-PRO" panose="020F0600000000000000" pitchFamily="50" charset="-128"/>
              </a:rPr>
              <a:t>　　　　　　　　　　　　　　　　　　　　　　　　</a:t>
            </a:r>
            <a:r>
              <a:rPr kumimoji="0" lang="ja-JP" altLang="ja-JP" sz="24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2020年2月17日</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91AB5DE3-36A3-4B77-A35F-56A48FA908E2}"/>
              </a:ext>
            </a:extLst>
          </p:cNvPr>
          <p:cNvSpPr txBox="1"/>
          <p:nvPr/>
        </p:nvSpPr>
        <p:spPr>
          <a:xfrm>
            <a:off x="1066800" y="1502688"/>
            <a:ext cx="10468707" cy="4790670"/>
          </a:xfrm>
          <a:prstGeom prst="rect">
            <a:avLst/>
          </a:prstGeom>
          <a:noFill/>
        </p:spPr>
        <p:txBody>
          <a:bodyPr wrap="square" rtlCol="0">
            <a:spAutoFit/>
          </a:bodyPr>
          <a:lstStyle/>
          <a:p>
            <a:pPr>
              <a:lnSpc>
                <a:spcPts val="2300"/>
              </a:lnSpc>
            </a:pP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コロナウイルス</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a:t>
            </a:r>
            <a:r>
              <a:rPr lang="en-US" altLang="ja-JP" b="0" i="0" dirty="0" err="1">
                <a:solidFill>
                  <a:srgbClr val="666666"/>
                </a:solidFill>
                <a:effectLst/>
                <a:latin typeface="HG丸ｺﾞｼｯｸM-PRO" panose="020F0600000000000000" pitchFamily="50" charset="-128"/>
                <a:ea typeface="HG丸ｺﾞｼｯｸM-PRO" panose="020F0600000000000000" pitchFamily="50" charset="-128"/>
              </a:rPr>
              <a:t>CoV</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は</a:t>
            </a:r>
            <a:r>
              <a:rPr lang="en-US" altLang="ja-JP" b="0" i="0" dirty="0" err="1">
                <a:solidFill>
                  <a:srgbClr val="666666"/>
                </a:solidFill>
                <a:effectLst/>
                <a:latin typeface="HG丸ｺﾞｼｯｸM-PRO" panose="020F0600000000000000" pitchFamily="50" charset="-128"/>
                <a:ea typeface="HG丸ｺﾞｼｯｸM-PRO" panose="020F0600000000000000" pitchFamily="50" charset="-128"/>
              </a:rPr>
              <a:t>Nidovirales</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に属する最大のウイルス科</a:t>
            </a:r>
            <a:endParaRPr lang="en-US" altLang="ja-JP" b="0" i="0" dirty="0">
              <a:solidFill>
                <a:srgbClr val="666666"/>
              </a:solidFill>
              <a:effectLst/>
              <a:latin typeface="HG丸ｺﾞｼｯｸM-PRO" panose="020F0600000000000000" pitchFamily="50" charset="-128"/>
              <a:ea typeface="HG丸ｺﾞｼｯｸM-PRO" panose="020F0600000000000000" pitchFamily="50" charset="-128"/>
            </a:endParaRPr>
          </a:p>
          <a:p>
            <a:pPr algn="just">
              <a:lnSpc>
                <a:spcPts val="2300"/>
              </a:lnSpc>
            </a:pP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4</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つの属に分け、すなわち</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α</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β</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γ</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と</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δ</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コロナウイルスである。</a:t>
            </a:r>
            <a:endParaRPr lang="en-US" altLang="ja-JP" b="0" i="0" dirty="0">
              <a:solidFill>
                <a:srgbClr val="666666"/>
              </a:solidFill>
              <a:effectLst/>
              <a:latin typeface="HG丸ｺﾞｼｯｸM-PRO" panose="020F0600000000000000" pitchFamily="50" charset="-128"/>
              <a:ea typeface="HG丸ｺﾞｼｯｸM-PRO" panose="020F0600000000000000" pitchFamily="50" charset="-128"/>
            </a:endParaRPr>
          </a:p>
          <a:p>
            <a:pPr algn="just">
              <a:lnSpc>
                <a:spcPts val="2300"/>
              </a:lnSpc>
            </a:pP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その中で、</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α</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と</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β</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コロナウイルスは</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10</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—30</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％のヒトの気道・腸管感染を引き起こす。</a:t>
            </a:r>
            <a:endParaRPr lang="en-US" altLang="ja-JP" b="0" i="0" dirty="0">
              <a:solidFill>
                <a:srgbClr val="666666"/>
              </a:solidFill>
              <a:effectLst/>
              <a:latin typeface="HG丸ｺﾞｼｯｸM-PRO" panose="020F0600000000000000" pitchFamily="50" charset="-128"/>
              <a:ea typeface="HG丸ｺﾞｼｯｸM-PRO" panose="020F0600000000000000" pitchFamily="50" charset="-128"/>
            </a:endParaRPr>
          </a:p>
          <a:p>
            <a:pPr algn="just">
              <a:lnSpc>
                <a:spcPts val="2300"/>
              </a:lnSpc>
            </a:pP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コロナウイルス属のウイルスはエンベロープ</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(envelope)</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に包まれた</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RNA</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ウイルスである。</a:t>
            </a:r>
            <a:endParaRPr lang="en-US" altLang="ja-JP" b="0" i="0" dirty="0">
              <a:solidFill>
                <a:srgbClr val="666666"/>
              </a:solidFill>
              <a:effectLst/>
              <a:latin typeface="HG丸ｺﾞｼｯｸM-PRO" panose="020F0600000000000000" pitchFamily="50" charset="-128"/>
              <a:ea typeface="HG丸ｺﾞｼｯｸM-PRO" panose="020F0600000000000000" pitchFamily="50" charset="-128"/>
            </a:endParaRPr>
          </a:p>
          <a:p>
            <a:pPr algn="just">
              <a:lnSpc>
                <a:spcPts val="2300"/>
              </a:lnSpc>
            </a:pP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その直径は約</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100−160nm</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であり、遺伝物質は全</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RNA</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ウイルスの中で最大である。</a:t>
            </a:r>
            <a:endParaRPr lang="en-US" altLang="ja-JP" b="0" i="0" dirty="0">
              <a:solidFill>
                <a:srgbClr val="666666"/>
              </a:solidFill>
              <a:effectLst/>
              <a:latin typeface="HG丸ｺﾞｼｯｸM-PRO" panose="020F0600000000000000" pitchFamily="50" charset="-128"/>
              <a:ea typeface="HG丸ｺﾞｼｯｸM-PRO" panose="020F0600000000000000" pitchFamily="50" charset="-128"/>
            </a:endParaRPr>
          </a:p>
          <a:p>
            <a:pPr algn="just">
              <a:lnSpc>
                <a:spcPts val="2300"/>
              </a:lnSpc>
            </a:pP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ウイルス粒子の脂肪膜の表面には３つの糖タンパク質がある</a:t>
            </a:r>
            <a:r>
              <a:rPr lang="ja-JP" altLang="en-US" dirty="0">
                <a:solidFill>
                  <a:srgbClr val="666666"/>
                </a:solidFill>
                <a:latin typeface="HG丸ｺﾞｼｯｸM-PRO" panose="020F0600000000000000" pitchFamily="50" charset="-128"/>
                <a:ea typeface="HG丸ｺﾞｼｯｸM-PRO" panose="020F0600000000000000" pitchFamily="50" charset="-128"/>
              </a:rPr>
              <a:t>。</a:t>
            </a:r>
            <a:endParaRPr lang="en-US" altLang="ja-JP" dirty="0">
              <a:solidFill>
                <a:srgbClr val="666666"/>
              </a:solidFill>
              <a:latin typeface="HG丸ｺﾞｼｯｸM-PRO" panose="020F0600000000000000" pitchFamily="50" charset="-128"/>
              <a:ea typeface="HG丸ｺﾞｼｯｸM-PRO" panose="020F0600000000000000" pitchFamily="50" charset="-128"/>
            </a:endParaRPr>
          </a:p>
          <a:p>
            <a:pPr algn="just">
              <a:lnSpc>
                <a:spcPts val="2300"/>
              </a:lnSpc>
            </a:pP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　棘突起糖タンパク質</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(S</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a:t>
            </a:r>
            <a:r>
              <a:rPr lang="en-US" altLang="ja-JP" b="0" i="0" dirty="0" err="1">
                <a:solidFill>
                  <a:srgbClr val="666666"/>
                </a:solidFill>
                <a:effectLst/>
                <a:latin typeface="HG丸ｺﾞｼｯｸM-PRO" panose="020F0600000000000000" pitchFamily="50" charset="-128"/>
                <a:ea typeface="HG丸ｺﾞｼｯｸM-PRO" panose="020F0600000000000000" pitchFamily="50" charset="-128"/>
              </a:rPr>
              <a:t>SpikeProtein</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、受容体結合部位、細胞溶解作用と主要な抗原部位</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a:t>
            </a:r>
          </a:p>
          <a:p>
            <a:pPr algn="just">
              <a:lnSpc>
                <a:spcPts val="2300"/>
              </a:lnSpc>
            </a:pPr>
            <a:r>
              <a:rPr lang="ja-JP" altLang="en-US" dirty="0">
                <a:solidFill>
                  <a:srgbClr val="666666"/>
                </a:solidFill>
                <a:latin typeface="HG丸ｺﾞｼｯｸM-PRO" panose="020F0600000000000000" pitchFamily="50" charset="-128"/>
                <a:ea typeface="HG丸ｺﾞｼｯｸM-PRO" panose="020F0600000000000000" pitchFamily="50" charset="-128"/>
              </a:rPr>
              <a:t>　</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 </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小包膜糖タンパク質</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(E</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a:t>
            </a:r>
            <a:r>
              <a:rPr lang="en-US" altLang="ja-JP" b="0" i="0" dirty="0" err="1">
                <a:solidFill>
                  <a:srgbClr val="666666"/>
                </a:solidFill>
                <a:effectLst/>
                <a:latin typeface="HG丸ｺﾞｼｯｸM-PRO" panose="020F0600000000000000" pitchFamily="50" charset="-128"/>
                <a:ea typeface="HG丸ｺﾞｼｯｸM-PRO" panose="020F0600000000000000" pitchFamily="50" charset="-128"/>
              </a:rPr>
              <a:t>EnvelopeProtein</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、小さい、細胞膜と結合するタンパク質</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a:t>
            </a:r>
          </a:p>
          <a:p>
            <a:pPr algn="just">
              <a:lnSpc>
                <a:spcPts val="2300"/>
              </a:lnSpc>
            </a:pPr>
            <a:r>
              <a:rPr lang="ja-JP" altLang="en-US" dirty="0">
                <a:solidFill>
                  <a:srgbClr val="666666"/>
                </a:solidFill>
                <a:latin typeface="HG丸ｺﾞｼｯｸM-PRO" panose="020F0600000000000000" pitchFamily="50" charset="-128"/>
                <a:ea typeface="HG丸ｺﾞｼｯｸM-PRO" panose="020F0600000000000000" pitchFamily="50" charset="-128"/>
              </a:rPr>
              <a:t>　</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 </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膜糖タンパク質</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(M</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a:t>
            </a:r>
            <a:r>
              <a:rPr lang="en-US" altLang="ja-JP" b="0" i="0" dirty="0" err="1">
                <a:solidFill>
                  <a:srgbClr val="666666"/>
                </a:solidFill>
                <a:effectLst/>
                <a:latin typeface="HG丸ｺﾞｼｯｸM-PRO" panose="020F0600000000000000" pitchFamily="50" charset="-128"/>
                <a:ea typeface="HG丸ｺﾞｼｯｸM-PRO" panose="020F0600000000000000" pitchFamily="50" charset="-128"/>
              </a:rPr>
              <a:t>MembraneProtein</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、栄養物質の膜貫通輸送、新しく生まれたウイルスの出</a:t>
            </a:r>
            <a:endParaRPr lang="en-US" altLang="ja-JP" b="0" i="0" dirty="0">
              <a:solidFill>
                <a:srgbClr val="666666"/>
              </a:solidFill>
              <a:effectLst/>
              <a:latin typeface="HG丸ｺﾞｼｯｸM-PRO" panose="020F0600000000000000" pitchFamily="50" charset="-128"/>
              <a:ea typeface="HG丸ｺﾞｼｯｸM-PRO" panose="020F0600000000000000" pitchFamily="50" charset="-128"/>
            </a:endParaRPr>
          </a:p>
          <a:p>
            <a:pPr algn="just">
              <a:lnSpc>
                <a:spcPts val="2300"/>
              </a:lnSpc>
            </a:pPr>
            <a:r>
              <a:rPr lang="ja-JP" altLang="en-US" dirty="0">
                <a:solidFill>
                  <a:srgbClr val="666666"/>
                </a:solidFill>
                <a:latin typeface="HG丸ｺﾞｼｯｸM-PRO" panose="020F0600000000000000" pitchFamily="50" charset="-128"/>
                <a:ea typeface="HG丸ｺﾞｼｯｸM-PRO" panose="020F0600000000000000" pitchFamily="50" charset="-128"/>
              </a:rPr>
              <a:t>　　</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芽とウイルスエンベロープの形成を担当する</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a:t>
            </a:r>
            <a:endParaRPr lang="en-US" altLang="ja-JP" b="0" i="0" dirty="0">
              <a:solidFill>
                <a:srgbClr val="666666"/>
              </a:solidFill>
              <a:effectLst/>
              <a:latin typeface="HG丸ｺﾞｼｯｸM-PRO" panose="020F0600000000000000" pitchFamily="50" charset="-128"/>
              <a:ea typeface="HG丸ｺﾞｼｯｸM-PRO" panose="020F0600000000000000" pitchFamily="50" charset="-128"/>
            </a:endParaRPr>
          </a:p>
          <a:p>
            <a:pPr algn="just">
              <a:lnSpc>
                <a:spcPts val="2300"/>
              </a:lnSpc>
            </a:pP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少数の種類としてヘマグルチニン糖タンパク</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(HE</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タンパク質、</a:t>
            </a:r>
            <a:r>
              <a:rPr lang="en-US" altLang="ja-JP" b="0" i="0" dirty="0" err="1">
                <a:solidFill>
                  <a:srgbClr val="666666"/>
                </a:solidFill>
                <a:effectLst/>
                <a:latin typeface="HG丸ｺﾞｼｯｸM-PRO" panose="020F0600000000000000" pitchFamily="50" charset="-128"/>
                <a:ea typeface="HG丸ｺﾞｼｯｸM-PRO" panose="020F0600000000000000" pitchFamily="50" charset="-128"/>
              </a:rPr>
              <a:t>Haemaglutinin</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esterase)</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がある。</a:t>
            </a:r>
            <a:r>
              <a:rPr lang="ja-JP" altLang="en-US" b="1" i="0" dirty="0">
                <a:solidFill>
                  <a:srgbClr val="666666"/>
                </a:solidFill>
                <a:effectLst/>
                <a:latin typeface="HG丸ｺﾞｼｯｸM-PRO" panose="020F0600000000000000" pitchFamily="50" charset="-128"/>
                <a:ea typeface="HG丸ｺﾞｼｯｸM-PRO" panose="020F0600000000000000" pitchFamily="50" charset="-128"/>
              </a:rPr>
              <a:t>ウイルスは主に</a:t>
            </a:r>
            <a:r>
              <a:rPr lang="en-US" altLang="ja-JP" b="1" i="0" dirty="0">
                <a:solidFill>
                  <a:srgbClr val="666666"/>
                </a:solidFill>
                <a:effectLst/>
                <a:latin typeface="HG丸ｺﾞｼｯｸM-PRO" panose="020F0600000000000000" pitchFamily="50" charset="-128"/>
                <a:ea typeface="HG丸ｺﾞｼｯｸM-PRO" panose="020F0600000000000000" pitchFamily="50" charset="-128"/>
              </a:rPr>
              <a:t>Spike</a:t>
            </a:r>
            <a:r>
              <a:rPr lang="ja-JP" altLang="en-US" b="1" i="0" dirty="0">
                <a:solidFill>
                  <a:srgbClr val="666666"/>
                </a:solidFill>
                <a:effectLst/>
                <a:latin typeface="HG丸ｺﾞｼｯｸM-PRO" panose="020F0600000000000000" pitchFamily="50" charset="-128"/>
                <a:ea typeface="HG丸ｺﾞｼｯｸM-PRO" panose="020F0600000000000000" pitchFamily="50" charset="-128"/>
              </a:rPr>
              <a:t>タンパク</a:t>
            </a:r>
            <a:r>
              <a:rPr lang="en-US" altLang="ja-JP" b="1" i="0" dirty="0">
                <a:solidFill>
                  <a:srgbClr val="666666"/>
                </a:solidFill>
                <a:effectLst/>
                <a:latin typeface="HG丸ｺﾞｼｯｸM-PRO" panose="020F0600000000000000" pitchFamily="50" charset="-128"/>
                <a:ea typeface="HG丸ｺﾞｼｯｸM-PRO" panose="020F0600000000000000" pitchFamily="50" charset="-128"/>
              </a:rPr>
              <a:t>(S</a:t>
            </a:r>
            <a:r>
              <a:rPr lang="ja-JP" altLang="en-US" b="1" i="0" dirty="0">
                <a:solidFill>
                  <a:srgbClr val="666666"/>
                </a:solidFill>
                <a:effectLst/>
                <a:latin typeface="HG丸ｺﾞｼｯｸM-PRO" panose="020F0600000000000000" pitchFamily="50" charset="-128"/>
                <a:ea typeface="HG丸ｺﾞｼｯｸM-PRO" panose="020F0600000000000000" pitchFamily="50" charset="-128"/>
              </a:rPr>
              <a:t>タンパク質</a:t>
            </a:r>
            <a:r>
              <a:rPr lang="en-US" altLang="ja-JP" b="1" i="0" dirty="0">
                <a:solidFill>
                  <a:srgbClr val="666666"/>
                </a:solidFill>
                <a:effectLst/>
                <a:latin typeface="HG丸ｺﾞｼｯｸM-PRO" panose="020F0600000000000000" pitchFamily="50" charset="-128"/>
                <a:ea typeface="HG丸ｺﾞｼｯｸM-PRO" panose="020F0600000000000000" pitchFamily="50" charset="-128"/>
              </a:rPr>
              <a:t>)</a:t>
            </a:r>
            <a:r>
              <a:rPr lang="ja-JP" altLang="en-US" b="1" i="0" dirty="0">
                <a:solidFill>
                  <a:srgbClr val="666666"/>
                </a:solidFill>
                <a:effectLst/>
                <a:latin typeface="HG丸ｺﾞｼｯｸM-PRO" panose="020F0600000000000000" pitchFamily="50" charset="-128"/>
                <a:ea typeface="HG丸ｺﾞｼｯｸM-PRO" panose="020F0600000000000000" pitchFamily="50" charset="-128"/>
              </a:rPr>
              <a:t>と宿主細胞受容体の結合を通じてウイルスの侵入を介し、且つウイルスの組織または宿主の嗜好性を決定する。</a:t>
            </a:r>
            <a:endParaRPr lang="en-US" altLang="ja-JP" b="1" i="0" dirty="0">
              <a:solidFill>
                <a:srgbClr val="666666"/>
              </a:solidFill>
              <a:effectLst/>
              <a:latin typeface="HG丸ｺﾞｼｯｸM-PRO" panose="020F0600000000000000" pitchFamily="50" charset="-128"/>
              <a:ea typeface="HG丸ｺﾞｼｯｸM-PRO" panose="020F0600000000000000" pitchFamily="50" charset="-128"/>
            </a:endParaRPr>
          </a:p>
          <a:p>
            <a:pPr algn="just">
              <a:lnSpc>
                <a:spcPts val="2300"/>
              </a:lnSpc>
            </a:pPr>
            <a:r>
              <a:rPr lang="ja-JP" altLang="en-US" sz="1600" b="0" i="0" dirty="0">
                <a:solidFill>
                  <a:srgbClr val="666666"/>
                </a:solidFill>
                <a:effectLst/>
                <a:latin typeface="HG丸ｺﾞｼｯｸM-PRO" panose="020F0600000000000000" pitchFamily="50" charset="-128"/>
                <a:ea typeface="HG丸ｺﾞｼｯｸM-PRO" panose="020F0600000000000000" pitchFamily="50" charset="-128"/>
              </a:rPr>
              <a:t>コロナウイルス</a:t>
            </a:r>
            <a:r>
              <a:rPr lang="en-US" altLang="ja-JP" sz="1600" b="0" i="0" dirty="0">
                <a:solidFill>
                  <a:srgbClr val="666666"/>
                </a:solidFill>
                <a:effectLst/>
                <a:latin typeface="HG丸ｺﾞｼｯｸM-PRO" panose="020F0600000000000000" pitchFamily="50" charset="-128"/>
                <a:ea typeface="HG丸ｺﾞｼｯｸM-PRO" panose="020F0600000000000000" pitchFamily="50" charset="-128"/>
              </a:rPr>
              <a:t>S</a:t>
            </a:r>
            <a:r>
              <a:rPr lang="ja-JP" altLang="en-US" sz="1600" b="0" i="0" dirty="0">
                <a:solidFill>
                  <a:srgbClr val="666666"/>
                </a:solidFill>
                <a:effectLst/>
                <a:latin typeface="HG丸ｺﾞｼｯｸM-PRO" panose="020F0600000000000000" pitchFamily="50" charset="-128"/>
                <a:ea typeface="HG丸ｺﾞｼｯｸM-PRO" panose="020F0600000000000000" pitchFamily="50" charset="-128"/>
              </a:rPr>
              <a:t>タンパク</a:t>
            </a:r>
            <a:r>
              <a:rPr lang="en-US" altLang="ja-JP" sz="1600" b="0" i="0" dirty="0">
                <a:solidFill>
                  <a:srgbClr val="666666"/>
                </a:solidFill>
                <a:effectLst/>
                <a:latin typeface="HG丸ｺﾞｼｯｸM-PRO" panose="020F0600000000000000" pitchFamily="50" charset="-128"/>
                <a:ea typeface="HG丸ｺﾞｼｯｸM-PRO" panose="020F0600000000000000" pitchFamily="50" charset="-128"/>
              </a:rPr>
              <a:t>S1</a:t>
            </a:r>
            <a:r>
              <a:rPr lang="ja-JP" altLang="en-US" sz="1600" b="0" i="0" dirty="0">
                <a:solidFill>
                  <a:srgbClr val="666666"/>
                </a:solidFill>
                <a:effectLst/>
                <a:latin typeface="HG丸ｺﾞｼｯｸM-PRO" panose="020F0600000000000000" pitchFamily="50" charset="-128"/>
                <a:ea typeface="HG丸ｺﾞｼｯｸM-PRO" panose="020F0600000000000000" pitchFamily="50" charset="-128"/>
              </a:rPr>
              <a:t>サブユニットの</a:t>
            </a:r>
            <a:r>
              <a:rPr lang="en-US" altLang="ja-JP" sz="1600" b="0" i="0" dirty="0">
                <a:solidFill>
                  <a:srgbClr val="666666"/>
                </a:solidFill>
                <a:effectLst/>
                <a:latin typeface="HG丸ｺﾞｼｯｸM-PRO" panose="020F0600000000000000" pitchFamily="50" charset="-128"/>
                <a:ea typeface="HG丸ｺﾞｼｯｸM-PRO" panose="020F0600000000000000" pitchFamily="50" charset="-128"/>
              </a:rPr>
              <a:t>N</a:t>
            </a:r>
            <a:r>
              <a:rPr lang="ja-JP" altLang="en-US" sz="1600" b="0" i="0" dirty="0">
                <a:solidFill>
                  <a:srgbClr val="666666"/>
                </a:solidFill>
                <a:effectLst/>
                <a:latin typeface="HG丸ｺﾞｼｯｸM-PRO" panose="020F0600000000000000" pitchFamily="50" charset="-128"/>
                <a:ea typeface="HG丸ｺﾞｼｯｸM-PRO" panose="020F0600000000000000" pitchFamily="50" charset="-128"/>
              </a:rPr>
              <a:t>末端ドメイン</a:t>
            </a:r>
            <a:r>
              <a:rPr lang="en-US" altLang="ja-JP" sz="1600" b="0" i="0" dirty="0">
                <a:solidFill>
                  <a:srgbClr val="666666"/>
                </a:solidFill>
                <a:effectLst/>
                <a:latin typeface="HG丸ｺﾞｼｯｸM-PRO" panose="020F0600000000000000" pitchFamily="50" charset="-128"/>
                <a:ea typeface="HG丸ｺﾞｼｯｸM-PRO" panose="020F0600000000000000" pitchFamily="50" charset="-128"/>
              </a:rPr>
              <a:t>(S1−NTD)</a:t>
            </a:r>
            <a:r>
              <a:rPr lang="ja-JP" altLang="en-US" sz="1600" b="0" i="0" dirty="0">
                <a:solidFill>
                  <a:srgbClr val="666666"/>
                </a:solidFill>
                <a:effectLst/>
                <a:latin typeface="HG丸ｺﾞｼｯｸM-PRO" panose="020F0600000000000000" pitchFamily="50" charset="-128"/>
                <a:ea typeface="HG丸ｺﾞｼｯｸM-PRO" panose="020F0600000000000000" pitchFamily="50" charset="-128"/>
              </a:rPr>
              <a:t>と</a:t>
            </a:r>
            <a:r>
              <a:rPr lang="en-US" altLang="ja-JP" sz="1600" b="0" i="0" dirty="0">
                <a:solidFill>
                  <a:srgbClr val="666666"/>
                </a:solidFill>
                <a:effectLst/>
                <a:latin typeface="HG丸ｺﾞｼｯｸM-PRO" panose="020F0600000000000000" pitchFamily="50" charset="-128"/>
                <a:ea typeface="HG丸ｺﾞｼｯｸM-PRO" panose="020F0600000000000000" pitchFamily="50" charset="-128"/>
              </a:rPr>
              <a:t>C</a:t>
            </a:r>
            <a:r>
              <a:rPr lang="ja-JP" altLang="en-US" sz="1600" b="0" i="0" dirty="0">
                <a:solidFill>
                  <a:srgbClr val="666666"/>
                </a:solidFill>
                <a:effectLst/>
                <a:latin typeface="HG丸ｺﾞｼｯｸM-PRO" panose="020F0600000000000000" pitchFamily="50" charset="-128"/>
                <a:ea typeface="HG丸ｺﾞｼｯｸM-PRO" panose="020F0600000000000000" pitchFamily="50" charset="-128"/>
              </a:rPr>
              <a:t>末端ドメイン</a:t>
            </a:r>
            <a:r>
              <a:rPr lang="en-US" altLang="ja-JP" sz="1600" b="0" i="0" dirty="0">
                <a:solidFill>
                  <a:srgbClr val="666666"/>
                </a:solidFill>
                <a:effectLst/>
                <a:latin typeface="HG丸ｺﾞｼｯｸM-PRO" panose="020F0600000000000000" pitchFamily="50" charset="-128"/>
                <a:ea typeface="HG丸ｺﾞｼｯｸM-PRO" panose="020F0600000000000000" pitchFamily="50" charset="-128"/>
              </a:rPr>
              <a:t>(S1−CTD)</a:t>
            </a:r>
            <a:r>
              <a:rPr lang="ja-JP" altLang="en-US" sz="1600" b="0" i="0" dirty="0">
                <a:solidFill>
                  <a:srgbClr val="666666"/>
                </a:solidFill>
                <a:effectLst/>
                <a:latin typeface="HG丸ｺﾞｼｯｸM-PRO" panose="020F0600000000000000" pitchFamily="50" charset="-128"/>
                <a:ea typeface="HG丸ｺﾞｼｯｸM-PRO" panose="020F0600000000000000" pitchFamily="50" charset="-128"/>
              </a:rPr>
              <a:t>はいずれも受容体結合ドメイン</a:t>
            </a:r>
            <a:r>
              <a:rPr lang="en-US" altLang="ja-JP" sz="1600" b="0" i="0" dirty="0">
                <a:solidFill>
                  <a:srgbClr val="666666"/>
                </a:solidFill>
                <a:effectLst/>
                <a:latin typeface="HG丸ｺﾞｼｯｸM-PRO" panose="020F0600000000000000" pitchFamily="50" charset="-128"/>
                <a:ea typeface="HG丸ｺﾞｼｯｸM-PRO" panose="020F0600000000000000" pitchFamily="50" charset="-128"/>
              </a:rPr>
              <a:t>(RBD)</a:t>
            </a:r>
            <a:r>
              <a:rPr lang="ja-JP" altLang="en-US" sz="1600" b="0" i="0" dirty="0">
                <a:solidFill>
                  <a:srgbClr val="666666"/>
                </a:solidFill>
                <a:effectLst/>
                <a:latin typeface="HG丸ｺﾞｼｯｸM-PRO" panose="020F0600000000000000" pitchFamily="50" charset="-128"/>
                <a:ea typeface="HG丸ｺﾞｼｯｸM-PRO" panose="020F0600000000000000" pitchFamily="50" charset="-128"/>
              </a:rPr>
              <a:t>とすることができる。</a:t>
            </a:r>
            <a:r>
              <a:rPr lang="en-US" altLang="ja-JP" sz="1600" b="0" i="0" dirty="0">
                <a:solidFill>
                  <a:srgbClr val="666666"/>
                </a:solidFill>
                <a:effectLst/>
                <a:latin typeface="HG丸ｺﾞｼｯｸM-PRO" panose="020F0600000000000000" pitchFamily="50" charset="-128"/>
                <a:ea typeface="HG丸ｺﾞｼｯｸM-PRO" panose="020F0600000000000000" pitchFamily="50" charset="-128"/>
              </a:rPr>
              <a:t>S1−NTD</a:t>
            </a:r>
            <a:r>
              <a:rPr lang="ja-JP" altLang="en-US" sz="1600" b="0" i="0" dirty="0">
                <a:solidFill>
                  <a:srgbClr val="666666"/>
                </a:solidFill>
                <a:effectLst/>
                <a:latin typeface="HG丸ｺﾞｼｯｸM-PRO" panose="020F0600000000000000" pitchFamily="50" charset="-128"/>
                <a:ea typeface="HG丸ｺﾞｼｯｸM-PRO" panose="020F0600000000000000" pitchFamily="50" charset="-128"/>
              </a:rPr>
              <a:t>は糖受容体に、</a:t>
            </a:r>
            <a:r>
              <a:rPr lang="en-US" altLang="ja-JP" sz="1600" b="0" i="0" dirty="0">
                <a:solidFill>
                  <a:srgbClr val="666666"/>
                </a:solidFill>
                <a:effectLst/>
                <a:latin typeface="HG丸ｺﾞｼｯｸM-PRO" panose="020F0600000000000000" pitchFamily="50" charset="-128"/>
                <a:ea typeface="HG丸ｺﾞｼｯｸM-PRO" panose="020F0600000000000000" pitchFamily="50" charset="-128"/>
              </a:rPr>
              <a:t>S1−CTD</a:t>
            </a:r>
            <a:r>
              <a:rPr lang="ja-JP" altLang="en-US" sz="1600" b="0" i="0" dirty="0">
                <a:solidFill>
                  <a:srgbClr val="666666"/>
                </a:solidFill>
                <a:effectLst/>
                <a:latin typeface="HG丸ｺﾞｼｯｸM-PRO" panose="020F0600000000000000" pitchFamily="50" charset="-128"/>
                <a:ea typeface="HG丸ｺﾞｼｯｸM-PRO" panose="020F0600000000000000" pitchFamily="50" charset="-128"/>
              </a:rPr>
              <a:t>はタンパク質受容体に結合すると考えられている。</a:t>
            </a:r>
            <a:endParaRPr kumimoji="1" lang="ja-JP" altLang="en-US" dirty="0"/>
          </a:p>
        </p:txBody>
      </p:sp>
      <p:sp>
        <p:nvSpPr>
          <p:cNvPr id="5" name="テキスト ボックス 4">
            <a:extLst>
              <a:ext uri="{FF2B5EF4-FFF2-40B4-BE49-F238E27FC236}">
                <a16:creationId xmlns:a16="http://schemas.microsoft.com/office/drawing/2014/main" id="{ABE20FFD-A312-4FC6-BAD1-DCF9FED6BE0F}"/>
              </a:ext>
            </a:extLst>
          </p:cNvPr>
          <p:cNvSpPr txBox="1"/>
          <p:nvPr/>
        </p:nvSpPr>
        <p:spPr>
          <a:xfrm>
            <a:off x="3938954" y="6244937"/>
            <a:ext cx="7901354" cy="369332"/>
          </a:xfrm>
          <a:prstGeom prst="rect">
            <a:avLst/>
          </a:prstGeom>
          <a:noFill/>
        </p:spPr>
        <p:txBody>
          <a:bodyPr wrap="square">
            <a:spAutoFit/>
          </a:bodyPr>
          <a:lstStyle/>
          <a:p>
            <a:r>
              <a:rPr lang="en-US" altLang="ja-JP" dirty="0"/>
              <a:t>https://www.cyagen.jp/community/newsletters/issue-2020-02-17.html</a:t>
            </a:r>
            <a:endParaRPr lang="ja-JP" altLang="en-US" dirty="0"/>
          </a:p>
        </p:txBody>
      </p:sp>
    </p:spTree>
    <p:extLst>
      <p:ext uri="{BB962C8B-B14F-4D97-AF65-F5344CB8AC3E}">
        <p14:creationId xmlns:p14="http://schemas.microsoft.com/office/powerpoint/2010/main" val="254596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0540DF2-76CC-40A2-B5AC-4D873E8DDBE2}"/>
              </a:ext>
            </a:extLst>
          </p:cNvPr>
          <p:cNvSpPr txBox="1"/>
          <p:nvPr/>
        </p:nvSpPr>
        <p:spPr>
          <a:xfrm>
            <a:off x="434888" y="1648075"/>
            <a:ext cx="10971666" cy="5037276"/>
          </a:xfrm>
          <a:prstGeom prst="rect">
            <a:avLst/>
          </a:prstGeom>
          <a:noFill/>
        </p:spPr>
        <p:txBody>
          <a:bodyPr wrap="square" rtlCol="0">
            <a:spAutoFit/>
          </a:bodyPr>
          <a:lstStyle/>
          <a:p>
            <a:pPr algn="just">
              <a:lnSpc>
                <a:spcPts val="2600"/>
              </a:lnSpc>
            </a:pP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コロナウイルスの核酸は非分節一本鎖</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(+)RNA</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であり、</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27−31kb</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の長さ、</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RNA</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ウイルスの中で最も長い</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RNA</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核酸鎖である。</a:t>
            </a:r>
            <a:endParaRPr lang="en-US" altLang="ja-JP" b="0" i="0" dirty="0">
              <a:solidFill>
                <a:srgbClr val="666666"/>
              </a:solidFill>
              <a:effectLst/>
              <a:latin typeface="HG丸ｺﾞｼｯｸM-PRO" panose="020F0600000000000000" pitchFamily="50" charset="-128"/>
              <a:ea typeface="HG丸ｺﾞｼｯｸM-PRO" panose="020F0600000000000000" pitchFamily="50" charset="-128"/>
            </a:endParaRPr>
          </a:p>
          <a:p>
            <a:pPr algn="just">
              <a:lnSpc>
                <a:spcPts val="2600"/>
              </a:lnSpc>
            </a:pP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RNA</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鎖が</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5</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側にメチル化「帽子」があり、</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3</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側に</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Poly</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A</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）「尾部」の構造がある。</a:t>
            </a:r>
            <a:endParaRPr lang="en-US" altLang="ja-JP" b="0" i="0" dirty="0">
              <a:solidFill>
                <a:srgbClr val="666666"/>
              </a:solidFill>
              <a:effectLst/>
              <a:latin typeface="HG丸ｺﾞｼｯｸM-PRO" panose="020F0600000000000000" pitchFamily="50" charset="-128"/>
              <a:ea typeface="HG丸ｺﾞｼｯｸM-PRO" panose="020F0600000000000000" pitchFamily="50" charset="-128"/>
            </a:endParaRPr>
          </a:p>
          <a:p>
            <a:pPr algn="just">
              <a:lnSpc>
                <a:spcPts val="2600"/>
              </a:lnSpc>
            </a:pP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この構造は真核生物</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mRNA</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と非常に似ている。</a:t>
            </a:r>
            <a:endParaRPr lang="en-US" altLang="ja-JP" b="0" i="0" dirty="0">
              <a:solidFill>
                <a:srgbClr val="666666"/>
              </a:solidFill>
              <a:effectLst/>
              <a:latin typeface="HG丸ｺﾞｼｯｸM-PRO" panose="020F0600000000000000" pitchFamily="50" charset="-128"/>
              <a:ea typeface="HG丸ｺﾞｼｯｸM-PRO" panose="020F0600000000000000" pitchFamily="50" charset="-128"/>
            </a:endParaRPr>
          </a:p>
          <a:p>
            <a:pPr algn="just">
              <a:lnSpc>
                <a:spcPts val="2600"/>
              </a:lnSpc>
            </a:pP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ゲノム</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RNA</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自身は翻訳の役割を果たす重要な構造的基盤であるため、</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RNA−DNA−RNA</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の転写過程は省略されている。</a:t>
            </a:r>
            <a:endParaRPr lang="en-US" altLang="ja-JP" b="0" i="0" dirty="0">
              <a:solidFill>
                <a:srgbClr val="666666"/>
              </a:solidFill>
              <a:effectLst/>
              <a:latin typeface="HG丸ｺﾞｼｯｸM-PRO" panose="020F0600000000000000" pitchFamily="50" charset="-128"/>
              <a:ea typeface="HG丸ｺﾞｼｯｸM-PRO" panose="020F0600000000000000" pitchFamily="50" charset="-128"/>
            </a:endParaRPr>
          </a:p>
          <a:p>
            <a:pPr algn="just">
              <a:lnSpc>
                <a:spcPts val="2600"/>
              </a:lnSpc>
            </a:pPr>
            <a:r>
              <a:rPr lang="ja-JP" altLang="en-US" b="1" i="0" dirty="0">
                <a:solidFill>
                  <a:srgbClr val="FF0000"/>
                </a:solidFill>
                <a:effectLst/>
                <a:latin typeface="HG丸ｺﾞｼｯｸM-PRO" panose="020F0600000000000000" pitchFamily="50" charset="-128"/>
                <a:ea typeface="HG丸ｺﾞｼｯｸM-PRO" panose="020F0600000000000000" pitchFamily="50" charset="-128"/>
              </a:rPr>
              <a:t>コロナウイルスは</a:t>
            </a:r>
            <a:r>
              <a:rPr lang="en-US" altLang="ja-JP" b="1" i="0" dirty="0">
                <a:solidFill>
                  <a:srgbClr val="FF0000"/>
                </a:solidFill>
                <a:effectLst/>
                <a:latin typeface="HG丸ｺﾞｼｯｸM-PRO" panose="020F0600000000000000" pitchFamily="50" charset="-128"/>
                <a:ea typeface="HG丸ｺﾞｼｯｸM-PRO" panose="020F0600000000000000" pitchFamily="50" charset="-128"/>
              </a:rPr>
              <a:t>RNA</a:t>
            </a:r>
            <a:r>
              <a:rPr lang="ja-JP" altLang="en-US" b="1" i="0" dirty="0">
                <a:solidFill>
                  <a:srgbClr val="FF0000"/>
                </a:solidFill>
                <a:effectLst/>
                <a:latin typeface="HG丸ｺﾞｼｯｸM-PRO" panose="020F0600000000000000" pitchFamily="50" charset="-128"/>
                <a:ea typeface="HG丸ｺﾞｼｯｸM-PRO" panose="020F0600000000000000" pitchFamily="50" charset="-128"/>
              </a:rPr>
              <a:t>と</a:t>
            </a:r>
            <a:r>
              <a:rPr lang="en-US" altLang="ja-JP" b="1" i="0" dirty="0">
                <a:solidFill>
                  <a:srgbClr val="FF0000"/>
                </a:solidFill>
                <a:effectLst/>
                <a:latin typeface="HG丸ｺﾞｼｯｸM-PRO" panose="020F0600000000000000" pitchFamily="50" charset="-128"/>
                <a:ea typeface="HG丸ｺﾞｼｯｸM-PRO" panose="020F0600000000000000" pitchFamily="50" charset="-128"/>
              </a:rPr>
              <a:t>RNA</a:t>
            </a:r>
            <a:r>
              <a:rPr lang="ja-JP" altLang="en-US" b="1" i="0" dirty="0">
                <a:solidFill>
                  <a:srgbClr val="FF0000"/>
                </a:solidFill>
                <a:effectLst/>
                <a:latin typeface="HG丸ｺﾞｼｯｸM-PRO" panose="020F0600000000000000" pitchFamily="50" charset="-128"/>
                <a:ea typeface="HG丸ｺﾞｼｯｸM-PRO" panose="020F0600000000000000" pitchFamily="50" charset="-128"/>
              </a:rPr>
              <a:t>の間の組換え率が非常に高く、ウイルスが変異を起こしたのはこのような高い組換え率のためである。</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組換え後、</a:t>
            </a:r>
            <a:r>
              <a:rPr lang="en-US" altLang="ja-JP" b="0" i="0" dirty="0">
                <a:solidFill>
                  <a:srgbClr val="666666"/>
                </a:solidFill>
                <a:effectLst/>
                <a:latin typeface="HG丸ｺﾞｼｯｸM-PRO" panose="020F0600000000000000" pitchFamily="50" charset="-128"/>
                <a:ea typeface="HG丸ｺﾞｼｯｸM-PRO" panose="020F0600000000000000" pitchFamily="50" charset="-128"/>
              </a:rPr>
              <a:t>RNA</a:t>
            </a: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配列が変化し、それによって核酸がコードしたアミノ酸配列も変化し、アミノ酸で構成するタンパク質も変化する。そのため、抗原性も変化され、ワクチンの開発が制限される。</a:t>
            </a:r>
            <a:endParaRPr lang="en-US" altLang="ja-JP" b="0" i="0" dirty="0">
              <a:solidFill>
                <a:srgbClr val="666666"/>
              </a:solidFill>
              <a:effectLst/>
              <a:latin typeface="HG丸ｺﾞｼｯｸM-PRO" panose="020F0600000000000000" pitchFamily="50" charset="-128"/>
              <a:ea typeface="HG丸ｺﾞｼｯｸM-PRO" panose="020F0600000000000000" pitchFamily="50" charset="-128"/>
            </a:endParaRPr>
          </a:p>
          <a:p>
            <a:pPr algn="just">
              <a:lnSpc>
                <a:spcPts val="2600"/>
              </a:lnSpc>
            </a:pPr>
            <a:endParaRPr lang="en-US" altLang="ja-JP" dirty="0">
              <a:solidFill>
                <a:srgbClr val="666666"/>
              </a:solidFill>
              <a:latin typeface="HG丸ｺﾞｼｯｸM-PRO" panose="020F0600000000000000" pitchFamily="50" charset="-128"/>
              <a:ea typeface="HG丸ｺﾞｼｯｸM-PRO" panose="020F0600000000000000" pitchFamily="50" charset="-128"/>
            </a:endParaRPr>
          </a:p>
          <a:p>
            <a:pPr algn="just">
              <a:lnSpc>
                <a:spcPts val="2600"/>
              </a:lnSpc>
            </a:pP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今まで、専門家はウイルスの起源はキクサバットではないかと考えているが、最終的なヒトへの感染は、中間宿主の存在とウイルスの変異によってヒト細胞に適応したことによる。</a:t>
            </a:r>
          </a:p>
          <a:p>
            <a:pPr algn="l">
              <a:lnSpc>
                <a:spcPts val="2600"/>
              </a:lnSpc>
            </a:pPr>
            <a:r>
              <a:rPr lang="ja-JP" altLang="en-US" b="0" i="0" dirty="0">
                <a:solidFill>
                  <a:srgbClr val="666666"/>
                </a:solidFill>
                <a:effectLst/>
                <a:latin typeface="HG丸ｺﾞｼｯｸM-PRO" panose="020F0600000000000000" pitchFamily="50" charset="-128"/>
                <a:ea typeface="HG丸ｺﾞｼｯｸM-PRO" panose="020F0600000000000000" pitchFamily="50" charset="-128"/>
              </a:rPr>
              <a:t> </a:t>
            </a:r>
          </a:p>
          <a:p>
            <a:endParaRPr kumimoji="1" lang="ja-JP" altLang="en-US" dirty="0"/>
          </a:p>
        </p:txBody>
      </p:sp>
      <p:sp>
        <p:nvSpPr>
          <p:cNvPr id="3" name="吹き出し: 線 2">
            <a:extLst>
              <a:ext uri="{FF2B5EF4-FFF2-40B4-BE49-F238E27FC236}">
                <a16:creationId xmlns:a16="http://schemas.microsoft.com/office/drawing/2014/main" id="{4CFAFE2D-7E86-4BBC-8FBB-D3C39EF88252}"/>
              </a:ext>
            </a:extLst>
          </p:cNvPr>
          <p:cNvSpPr/>
          <p:nvPr/>
        </p:nvSpPr>
        <p:spPr>
          <a:xfrm>
            <a:off x="6640933" y="252256"/>
            <a:ext cx="5216769" cy="1207833"/>
          </a:xfrm>
          <a:prstGeom prst="borderCallout1">
            <a:avLst>
              <a:gd name="adj1" fmla="val 99925"/>
              <a:gd name="adj2" fmla="val 5781"/>
              <a:gd name="adj3" fmla="val 124167"/>
              <a:gd name="adj4" fmla="val 39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rgbClr val="C00000"/>
                </a:solidFill>
              </a:rPr>
              <a:t>COV</a:t>
            </a:r>
            <a:r>
              <a:rPr kumimoji="1" lang="ja-JP" altLang="en-US" dirty="0">
                <a:solidFill>
                  <a:srgbClr val="C00000"/>
                </a:solidFill>
              </a:rPr>
              <a:t>直径　約</a:t>
            </a:r>
            <a:r>
              <a:rPr kumimoji="1" lang="en-US" altLang="ja-JP" dirty="0">
                <a:solidFill>
                  <a:srgbClr val="C00000"/>
                </a:solidFill>
              </a:rPr>
              <a:t>100nm</a:t>
            </a:r>
          </a:p>
          <a:p>
            <a:r>
              <a:rPr kumimoji="1" lang="ja-JP" altLang="en-US" dirty="0">
                <a:solidFill>
                  <a:srgbClr val="C00000"/>
                </a:solidFill>
              </a:rPr>
              <a:t>ゲノム</a:t>
            </a:r>
            <a:r>
              <a:rPr kumimoji="1" lang="en-US" altLang="ja-JP" dirty="0">
                <a:solidFill>
                  <a:srgbClr val="C00000"/>
                </a:solidFill>
              </a:rPr>
              <a:t>RNA</a:t>
            </a:r>
            <a:r>
              <a:rPr kumimoji="1" lang="ja-JP" altLang="en-US" dirty="0">
                <a:solidFill>
                  <a:srgbClr val="C00000"/>
                </a:solidFill>
              </a:rPr>
              <a:t>の長さ　３０</a:t>
            </a:r>
            <a:r>
              <a:rPr kumimoji="1" lang="en-US" altLang="ja-JP" dirty="0">
                <a:solidFill>
                  <a:srgbClr val="C00000"/>
                </a:solidFill>
              </a:rPr>
              <a:t>KB</a:t>
            </a:r>
            <a:r>
              <a:rPr kumimoji="1" lang="ja-JP" altLang="en-US" dirty="0">
                <a:solidFill>
                  <a:srgbClr val="C00000"/>
                </a:solidFill>
              </a:rPr>
              <a:t>、</a:t>
            </a:r>
            <a:endParaRPr kumimoji="1" lang="en-US" altLang="ja-JP" dirty="0">
              <a:solidFill>
                <a:srgbClr val="C00000"/>
              </a:solidFill>
            </a:endParaRPr>
          </a:p>
          <a:p>
            <a:r>
              <a:rPr kumimoji="1" lang="ja-JP" altLang="en-US" dirty="0">
                <a:solidFill>
                  <a:srgbClr val="C00000"/>
                </a:solidFill>
              </a:rPr>
              <a:t>塩基間の距離が</a:t>
            </a:r>
            <a:r>
              <a:rPr kumimoji="1" lang="en-US" altLang="ja-JP" dirty="0">
                <a:solidFill>
                  <a:srgbClr val="C00000"/>
                </a:solidFill>
              </a:rPr>
              <a:t>DNA</a:t>
            </a:r>
            <a:r>
              <a:rPr kumimoji="1" lang="ja-JP" altLang="en-US" dirty="0">
                <a:solidFill>
                  <a:srgbClr val="C00000"/>
                </a:solidFill>
              </a:rPr>
              <a:t>と同じと仮定すると</a:t>
            </a:r>
            <a:endParaRPr kumimoji="1" lang="en-US" altLang="ja-JP" dirty="0">
              <a:solidFill>
                <a:srgbClr val="C00000"/>
              </a:solidFill>
            </a:endParaRPr>
          </a:p>
          <a:p>
            <a:r>
              <a:rPr kumimoji="1" lang="en-US" altLang="ja-JP" dirty="0">
                <a:solidFill>
                  <a:srgbClr val="C00000"/>
                </a:solidFill>
              </a:rPr>
              <a:t>0.34nm</a:t>
            </a:r>
            <a:r>
              <a:rPr kumimoji="1" lang="ja-JP" altLang="en-US" dirty="0">
                <a:solidFill>
                  <a:srgbClr val="C00000"/>
                </a:solidFill>
              </a:rPr>
              <a:t>　</a:t>
            </a:r>
            <a:r>
              <a:rPr kumimoji="1" lang="en-US" altLang="ja-JP" dirty="0">
                <a:solidFill>
                  <a:srgbClr val="C00000"/>
                </a:solidFill>
              </a:rPr>
              <a:t>×</a:t>
            </a:r>
            <a:r>
              <a:rPr kumimoji="1" lang="ja-JP" altLang="en-US" dirty="0">
                <a:solidFill>
                  <a:srgbClr val="C00000"/>
                </a:solidFill>
              </a:rPr>
              <a:t>３</a:t>
            </a:r>
            <a:r>
              <a:rPr kumimoji="1" lang="en-US" altLang="ja-JP" dirty="0">
                <a:solidFill>
                  <a:srgbClr val="C00000"/>
                </a:solidFill>
              </a:rPr>
              <a:t>×</a:t>
            </a:r>
            <a:r>
              <a:rPr lang="en-US" altLang="ja-JP" sz="1800" kern="100" dirty="0">
                <a:solidFill>
                  <a:srgbClr val="C00000"/>
                </a:solidFill>
                <a:effectLst/>
                <a:latin typeface="+mj-ea"/>
                <a:ea typeface="+mj-ea"/>
                <a:cs typeface="Times New Roman" panose="02020603050405020304" pitchFamily="18" charset="0"/>
              </a:rPr>
              <a:t> 10</a:t>
            </a:r>
            <a:r>
              <a:rPr lang="ja-JP" altLang="en-US" sz="1800" kern="100" baseline="30000" dirty="0">
                <a:solidFill>
                  <a:srgbClr val="C00000"/>
                </a:solidFill>
                <a:effectLst/>
                <a:latin typeface="+mj-ea"/>
                <a:ea typeface="+mj-ea"/>
                <a:cs typeface="Times New Roman" panose="02020603050405020304" pitchFamily="18" charset="0"/>
              </a:rPr>
              <a:t>４　</a:t>
            </a:r>
            <a:r>
              <a:rPr lang="ja-JP" altLang="en-US" dirty="0">
                <a:solidFill>
                  <a:srgbClr val="C00000"/>
                </a:solidFill>
              </a:rPr>
              <a:t>＝約</a:t>
            </a:r>
            <a:r>
              <a:rPr lang="en-US" altLang="ja-JP" dirty="0">
                <a:solidFill>
                  <a:srgbClr val="C00000"/>
                </a:solidFill>
              </a:rPr>
              <a:t>10000nm</a:t>
            </a:r>
            <a:r>
              <a:rPr lang="ja-JP" altLang="en-US" dirty="0">
                <a:solidFill>
                  <a:srgbClr val="C00000"/>
                </a:solidFill>
              </a:rPr>
              <a:t>（</a:t>
            </a:r>
            <a:r>
              <a:rPr lang="en-US" altLang="ja-JP" dirty="0">
                <a:solidFill>
                  <a:srgbClr val="C00000"/>
                </a:solidFill>
              </a:rPr>
              <a:t>10μm</a:t>
            </a:r>
            <a:r>
              <a:rPr lang="ja-JP" altLang="en-US" dirty="0">
                <a:solidFill>
                  <a:srgbClr val="C00000"/>
                </a:solidFill>
              </a:rPr>
              <a:t>）</a:t>
            </a:r>
            <a:endParaRPr kumimoji="1" lang="ja-JP" altLang="en-US" dirty="0">
              <a:solidFill>
                <a:srgbClr val="C00000"/>
              </a:solidFill>
            </a:endParaRPr>
          </a:p>
        </p:txBody>
      </p:sp>
      <p:sp>
        <p:nvSpPr>
          <p:cNvPr id="4" name="テキスト ボックス 3">
            <a:extLst>
              <a:ext uri="{FF2B5EF4-FFF2-40B4-BE49-F238E27FC236}">
                <a16:creationId xmlns:a16="http://schemas.microsoft.com/office/drawing/2014/main" id="{A7CFD70C-E89C-4F5B-96E2-CFCAB51A3FFF}"/>
              </a:ext>
            </a:extLst>
          </p:cNvPr>
          <p:cNvSpPr txBox="1"/>
          <p:nvPr/>
        </p:nvSpPr>
        <p:spPr>
          <a:xfrm>
            <a:off x="3938954" y="6244937"/>
            <a:ext cx="7901354" cy="369332"/>
          </a:xfrm>
          <a:prstGeom prst="rect">
            <a:avLst/>
          </a:prstGeom>
          <a:noFill/>
        </p:spPr>
        <p:txBody>
          <a:bodyPr wrap="square">
            <a:spAutoFit/>
          </a:bodyPr>
          <a:lstStyle/>
          <a:p>
            <a:r>
              <a:rPr lang="en-US" altLang="ja-JP" dirty="0"/>
              <a:t>https://www.</a:t>
            </a:r>
            <a:r>
              <a:rPr lang="en-US" altLang="ja-JP" dirty="0">
                <a:solidFill>
                  <a:srgbClr val="FF0000"/>
                </a:solidFill>
              </a:rPr>
              <a:t>cyagen</a:t>
            </a:r>
            <a:r>
              <a:rPr lang="en-US" altLang="ja-JP" dirty="0"/>
              <a:t>.jp/community/newsletters/issue-2020-02-17.html</a:t>
            </a:r>
            <a:endParaRPr lang="ja-JP" altLang="en-US" dirty="0"/>
          </a:p>
        </p:txBody>
      </p:sp>
      <p:sp>
        <p:nvSpPr>
          <p:cNvPr id="5" name="吹き出し: 線 4">
            <a:extLst>
              <a:ext uri="{FF2B5EF4-FFF2-40B4-BE49-F238E27FC236}">
                <a16:creationId xmlns:a16="http://schemas.microsoft.com/office/drawing/2014/main" id="{E4C958A9-F000-4F77-8A05-2D1E71BE9787}"/>
              </a:ext>
            </a:extLst>
          </p:cNvPr>
          <p:cNvSpPr/>
          <p:nvPr/>
        </p:nvSpPr>
        <p:spPr>
          <a:xfrm>
            <a:off x="334298" y="553424"/>
            <a:ext cx="5996163" cy="700946"/>
          </a:xfrm>
          <a:prstGeom prst="borderCallout1">
            <a:avLst>
              <a:gd name="adj1" fmla="val 103764"/>
              <a:gd name="adj2" fmla="val 88402"/>
              <a:gd name="adj3" fmla="val 258772"/>
              <a:gd name="adj4" fmla="val 8900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0" i="0" dirty="0">
                <a:solidFill>
                  <a:srgbClr val="C00000"/>
                </a:solidFill>
                <a:effectLst/>
                <a:latin typeface="Georgia" panose="02040502050405020303" pitchFamily="18" charset="0"/>
              </a:rPr>
              <a:t>以下の</a:t>
            </a:r>
            <a:r>
              <a:rPr lang="en-US" altLang="ja-JP" b="0" i="0" dirty="0">
                <a:solidFill>
                  <a:srgbClr val="C00000"/>
                </a:solidFill>
                <a:effectLst/>
                <a:latin typeface="Georgia" panose="02040502050405020303" pitchFamily="18" charset="0"/>
              </a:rPr>
              <a:t>URL</a:t>
            </a:r>
            <a:r>
              <a:rPr lang="ja-JP" altLang="en-US" b="0" i="0" dirty="0">
                <a:solidFill>
                  <a:srgbClr val="C00000"/>
                </a:solidFill>
                <a:effectLst/>
                <a:latin typeface="Georgia" panose="02040502050405020303" pitchFamily="18" charset="0"/>
              </a:rPr>
              <a:t>に全ゲノム配列があり、</a:t>
            </a:r>
            <a:r>
              <a:rPr lang="en-US" altLang="ja-JP" b="0" i="0" dirty="0">
                <a:solidFill>
                  <a:srgbClr val="C00000"/>
                </a:solidFill>
                <a:effectLst/>
                <a:latin typeface="Georgia" panose="02040502050405020303" pitchFamily="18" charset="0"/>
              </a:rPr>
              <a:t>Poly(A)</a:t>
            </a:r>
            <a:r>
              <a:rPr lang="ja-JP" altLang="en-US" b="0" i="0" dirty="0">
                <a:solidFill>
                  <a:srgbClr val="C00000"/>
                </a:solidFill>
                <a:effectLst/>
                <a:latin typeface="Georgia" panose="02040502050405020303" pitchFamily="18" charset="0"/>
              </a:rPr>
              <a:t>が確認できる</a:t>
            </a:r>
            <a:r>
              <a:rPr lang="en-US" altLang="ja-JP" b="0" i="0" dirty="0">
                <a:solidFill>
                  <a:srgbClr val="C00000"/>
                </a:solidFill>
                <a:effectLst/>
                <a:latin typeface="Georgia" panose="02040502050405020303" pitchFamily="18" charset="0"/>
              </a:rPr>
              <a:t> https://www.ncbi.nlm.nih.gov/nuccore/1798174254</a:t>
            </a:r>
            <a:endParaRPr lang="en-US" altLang="ja-JP" b="0" i="0" dirty="0">
              <a:solidFill>
                <a:srgbClr val="111111"/>
              </a:solidFill>
              <a:effectLst/>
              <a:latin typeface="Georgia" panose="02040502050405020303" pitchFamily="18" charset="0"/>
            </a:endParaRPr>
          </a:p>
        </p:txBody>
      </p:sp>
    </p:spTree>
    <p:extLst>
      <p:ext uri="{BB962C8B-B14F-4D97-AF65-F5344CB8AC3E}">
        <p14:creationId xmlns:p14="http://schemas.microsoft.com/office/powerpoint/2010/main" val="2410276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異なるコロナウイルスのゲノム、遺伝子とタンパク質">
            <a:extLst>
              <a:ext uri="{FF2B5EF4-FFF2-40B4-BE49-F238E27FC236}">
                <a16:creationId xmlns:a16="http://schemas.microsoft.com/office/drawing/2014/main" id="{E226F9EB-32A2-4644-8816-701F67B19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016" y="386574"/>
            <a:ext cx="9038492" cy="563053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BC0D7635-8FE8-4BCE-BBAC-78B09B57A7B2}"/>
              </a:ext>
            </a:extLst>
          </p:cNvPr>
          <p:cNvSpPr txBox="1"/>
          <p:nvPr/>
        </p:nvSpPr>
        <p:spPr>
          <a:xfrm>
            <a:off x="1512276" y="5931097"/>
            <a:ext cx="9988061" cy="369332"/>
          </a:xfrm>
          <a:prstGeom prst="rect">
            <a:avLst/>
          </a:prstGeom>
          <a:noFill/>
        </p:spPr>
        <p:txBody>
          <a:bodyPr wrap="square">
            <a:spAutoFit/>
          </a:bodyPr>
          <a:lstStyle/>
          <a:p>
            <a:r>
              <a:rPr lang="ja-JP" altLang="en-US" b="0" i="0" dirty="0">
                <a:solidFill>
                  <a:srgbClr val="808080"/>
                </a:solidFill>
                <a:effectLst/>
                <a:latin typeface="MS Gothic" panose="020B0609070205080204" pitchFamily="49" charset="-128"/>
                <a:ea typeface="MS Gothic" panose="020B0609070205080204" pitchFamily="49" charset="-128"/>
              </a:rPr>
              <a:t>図</a:t>
            </a:r>
            <a:r>
              <a:rPr lang="en-US" altLang="ja-JP" b="0" i="0" dirty="0">
                <a:solidFill>
                  <a:srgbClr val="808080"/>
                </a:solidFill>
                <a:effectLst/>
                <a:latin typeface="MS Gothic" panose="020B0609070205080204" pitchFamily="49" charset="-128"/>
                <a:ea typeface="MS Gothic" panose="020B0609070205080204" pitchFamily="49" charset="-128"/>
              </a:rPr>
              <a:t>2 </a:t>
            </a:r>
            <a:r>
              <a:rPr lang="ja-JP" altLang="en-US" b="0" i="0" dirty="0">
                <a:solidFill>
                  <a:srgbClr val="808080"/>
                </a:solidFill>
                <a:effectLst/>
                <a:latin typeface="MS Gothic" panose="020B0609070205080204" pitchFamily="49" charset="-128"/>
                <a:ea typeface="MS Gothic" panose="020B0609070205080204" pitchFamily="49" charset="-128"/>
              </a:rPr>
              <a:t>異なるコロナウイルスのゲノム、遺伝子とタンパク質 （</a:t>
            </a:r>
            <a:r>
              <a:rPr lang="en-US" altLang="ja-JP" b="0" i="0" dirty="0" err="1">
                <a:solidFill>
                  <a:srgbClr val="808080"/>
                </a:solidFill>
                <a:effectLst/>
                <a:latin typeface="MS Gothic" panose="020B0609070205080204" pitchFamily="49" charset="-128"/>
                <a:ea typeface="MS Gothic" panose="020B0609070205080204" pitchFamily="49" charset="-128"/>
              </a:rPr>
              <a:t>Jie</a:t>
            </a:r>
            <a:r>
              <a:rPr lang="en-US" altLang="ja-JP" b="0" i="0" dirty="0">
                <a:solidFill>
                  <a:srgbClr val="808080"/>
                </a:solidFill>
                <a:effectLst/>
                <a:latin typeface="MS Gothic" panose="020B0609070205080204" pitchFamily="49" charset="-128"/>
                <a:ea typeface="MS Gothic" panose="020B0609070205080204" pitchFamily="49" charset="-128"/>
              </a:rPr>
              <a:t> Cui et al. 2019</a:t>
            </a:r>
            <a:r>
              <a:rPr lang="ja-JP" altLang="en-US" b="0" i="0" dirty="0">
                <a:solidFill>
                  <a:srgbClr val="808080"/>
                </a:solidFill>
                <a:effectLst/>
                <a:latin typeface="MS Gothic" panose="020B0609070205080204" pitchFamily="49" charset="-128"/>
                <a:ea typeface="MS Gothic" panose="020B0609070205080204" pitchFamily="49" charset="-128"/>
              </a:rPr>
              <a:t>から引用）</a:t>
            </a:r>
            <a:endParaRPr lang="ja-JP" altLang="en-US" dirty="0"/>
          </a:p>
        </p:txBody>
      </p:sp>
      <p:sp>
        <p:nvSpPr>
          <p:cNvPr id="4" name="テキスト ボックス 3">
            <a:extLst>
              <a:ext uri="{FF2B5EF4-FFF2-40B4-BE49-F238E27FC236}">
                <a16:creationId xmlns:a16="http://schemas.microsoft.com/office/drawing/2014/main" id="{7CF754A1-36D0-41A1-9D95-BCACA8BB1564}"/>
              </a:ext>
            </a:extLst>
          </p:cNvPr>
          <p:cNvSpPr txBox="1"/>
          <p:nvPr/>
        </p:nvSpPr>
        <p:spPr>
          <a:xfrm>
            <a:off x="3938954" y="6300429"/>
            <a:ext cx="7901354" cy="369332"/>
          </a:xfrm>
          <a:prstGeom prst="rect">
            <a:avLst/>
          </a:prstGeom>
          <a:noFill/>
        </p:spPr>
        <p:txBody>
          <a:bodyPr wrap="square">
            <a:spAutoFit/>
          </a:bodyPr>
          <a:lstStyle/>
          <a:p>
            <a:r>
              <a:rPr lang="en-US" altLang="ja-JP" dirty="0"/>
              <a:t>https://www.</a:t>
            </a:r>
            <a:r>
              <a:rPr lang="en-US" altLang="ja-JP" dirty="0">
                <a:solidFill>
                  <a:srgbClr val="FF0000"/>
                </a:solidFill>
              </a:rPr>
              <a:t>cyagen</a:t>
            </a:r>
            <a:r>
              <a:rPr lang="en-US" altLang="ja-JP" dirty="0"/>
              <a:t>.jp/community/newsletters/issue-2020-02-17.html</a:t>
            </a:r>
            <a:endParaRPr lang="ja-JP" altLang="en-US" dirty="0"/>
          </a:p>
        </p:txBody>
      </p:sp>
    </p:spTree>
    <p:extLst>
      <p:ext uri="{BB962C8B-B14F-4D97-AF65-F5344CB8AC3E}">
        <p14:creationId xmlns:p14="http://schemas.microsoft.com/office/powerpoint/2010/main" val="3210899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B441021-021C-4219-9E8B-D8189FF59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533" y="4595892"/>
            <a:ext cx="1873836" cy="1873836"/>
          </a:xfrm>
          <a:prstGeom prst="rect">
            <a:avLst/>
          </a:prstGeom>
        </p:spPr>
      </p:pic>
      <p:sp>
        <p:nvSpPr>
          <p:cNvPr id="5" name="テキスト ボックス 4">
            <a:extLst>
              <a:ext uri="{FF2B5EF4-FFF2-40B4-BE49-F238E27FC236}">
                <a16:creationId xmlns:a16="http://schemas.microsoft.com/office/drawing/2014/main" id="{B1B320D7-C5E8-4711-85FB-EA7984A0DFB3}"/>
              </a:ext>
            </a:extLst>
          </p:cNvPr>
          <p:cNvSpPr txBox="1"/>
          <p:nvPr/>
        </p:nvSpPr>
        <p:spPr>
          <a:xfrm>
            <a:off x="5173417" y="6220507"/>
            <a:ext cx="5057289" cy="369332"/>
          </a:xfrm>
          <a:prstGeom prst="rect">
            <a:avLst/>
          </a:prstGeom>
          <a:noFill/>
        </p:spPr>
        <p:txBody>
          <a:bodyPr wrap="square">
            <a:spAutoFit/>
          </a:bodyPr>
          <a:lstStyle/>
          <a:p>
            <a:r>
              <a:rPr lang="en-US" altLang="ja-JP" dirty="0"/>
              <a:t>https://plaza.umin.ac.jp/~OIO/blog/2020/</a:t>
            </a:r>
            <a:endParaRPr lang="ja-JP" altLang="en-US" dirty="0"/>
          </a:p>
        </p:txBody>
      </p:sp>
      <p:sp>
        <p:nvSpPr>
          <p:cNvPr id="6" name="テキスト ボックス 5">
            <a:extLst>
              <a:ext uri="{FF2B5EF4-FFF2-40B4-BE49-F238E27FC236}">
                <a16:creationId xmlns:a16="http://schemas.microsoft.com/office/drawing/2014/main" id="{AC5C3C78-0B8C-4401-A201-5B886497F816}"/>
              </a:ext>
            </a:extLst>
          </p:cNvPr>
          <p:cNvSpPr txBox="1"/>
          <p:nvPr/>
        </p:nvSpPr>
        <p:spPr>
          <a:xfrm>
            <a:off x="839416" y="2287568"/>
            <a:ext cx="10513165" cy="2308324"/>
          </a:xfrm>
          <a:prstGeom prst="rect">
            <a:avLst/>
          </a:prstGeom>
          <a:noFill/>
        </p:spPr>
        <p:txBody>
          <a:bodyPr wrap="square" rtlCol="0">
            <a:spAutoFit/>
          </a:bodyPr>
          <a:lstStyle/>
          <a:p>
            <a:r>
              <a:rPr lang="ja-JP" altLang="en-US" dirty="0">
                <a:solidFill>
                  <a:srgbClr val="111111"/>
                </a:solidFill>
                <a:latin typeface="Georgia" panose="02040502050405020303" pitchFamily="18" charset="0"/>
              </a:rPr>
              <a:t>◆　</a:t>
            </a:r>
            <a:r>
              <a:rPr lang="en-US" altLang="ja-JP" b="0" i="0" dirty="0">
                <a:solidFill>
                  <a:srgbClr val="111111"/>
                </a:solidFill>
                <a:effectLst/>
                <a:latin typeface="Georgia" panose="02040502050405020303" pitchFamily="18" charset="0"/>
              </a:rPr>
              <a:t>Full genome sequence of SARS-Cov-2</a:t>
            </a:r>
            <a:r>
              <a:rPr lang="ja-JP" altLang="en-US" b="0" i="0" dirty="0">
                <a:solidFill>
                  <a:srgbClr val="111111"/>
                </a:solidFill>
                <a:effectLst/>
                <a:latin typeface="Georgia" panose="02040502050405020303" pitchFamily="18" charset="0"/>
              </a:rPr>
              <a:t>：</a:t>
            </a:r>
            <a:endParaRPr lang="en-US" altLang="ja-JP" b="0" i="0" dirty="0">
              <a:solidFill>
                <a:srgbClr val="111111"/>
              </a:solidFill>
              <a:effectLst/>
              <a:latin typeface="Georgia" panose="02040502050405020303" pitchFamily="18" charset="0"/>
            </a:endParaRPr>
          </a:p>
          <a:p>
            <a:r>
              <a:rPr lang="ja-JP" altLang="en-US" b="0" i="0" dirty="0">
                <a:solidFill>
                  <a:srgbClr val="111111"/>
                </a:solidFill>
                <a:effectLst/>
                <a:latin typeface="Georgia" panose="02040502050405020303" pitchFamily="18" charset="0"/>
              </a:rPr>
              <a:t>　　　</a:t>
            </a:r>
            <a:r>
              <a:rPr lang="en-US" altLang="ja-JP" b="0" i="0" dirty="0">
                <a:solidFill>
                  <a:srgbClr val="111111"/>
                </a:solidFill>
                <a:effectLst/>
                <a:latin typeface="Georgia" panose="02040502050405020303" pitchFamily="18" charset="0"/>
              </a:rPr>
              <a:t>https://www.ncbi.nlm.nih.gov/nuccore/1798174254</a:t>
            </a:r>
          </a:p>
          <a:p>
            <a:endParaRPr lang="en-US" altLang="ja-JP" b="0" i="0" dirty="0">
              <a:solidFill>
                <a:srgbClr val="111111"/>
              </a:solidFill>
              <a:effectLst/>
              <a:latin typeface="Georgia" panose="02040502050405020303" pitchFamily="18" charset="0"/>
            </a:endParaRPr>
          </a:p>
          <a:p>
            <a:endParaRPr lang="en-US" altLang="ja-JP" b="0" i="0" dirty="0">
              <a:solidFill>
                <a:srgbClr val="111111"/>
              </a:solidFill>
              <a:effectLst/>
              <a:latin typeface="Georgia" panose="02040502050405020303" pitchFamily="18" charset="0"/>
            </a:endParaRPr>
          </a:p>
          <a:p>
            <a:r>
              <a:rPr lang="ja-JP" altLang="en-US" b="0" i="0" dirty="0">
                <a:solidFill>
                  <a:srgbClr val="111111"/>
                </a:solidFill>
                <a:effectLst/>
                <a:latin typeface="Georgia" panose="02040502050405020303" pitchFamily="18" charset="0"/>
              </a:rPr>
              <a:t>◆　</a:t>
            </a:r>
            <a:r>
              <a:rPr lang="en-US" altLang="ja-JP" b="0" i="0" dirty="0">
                <a:solidFill>
                  <a:srgbClr val="111111"/>
                </a:solidFill>
                <a:effectLst/>
                <a:latin typeface="Georgia" panose="02040502050405020303" pitchFamily="18" charset="0"/>
              </a:rPr>
              <a:t>https://plaza.umin.ac.jp/~OIO/blog/2020/05/23/full-genome-sequence-of-sars-cov-2/</a:t>
            </a:r>
          </a:p>
          <a:p>
            <a:endParaRPr lang="en-US" altLang="ja-JP" dirty="0">
              <a:solidFill>
                <a:srgbClr val="111111"/>
              </a:solidFill>
              <a:latin typeface="Georgia" panose="02040502050405020303" pitchFamily="18" charset="0"/>
            </a:endParaRPr>
          </a:p>
          <a:p>
            <a:r>
              <a:rPr lang="ja-JP" altLang="en-US" b="0" i="0" dirty="0">
                <a:solidFill>
                  <a:srgbClr val="333333"/>
                </a:solidFill>
                <a:effectLst/>
                <a:latin typeface="Georgia" panose="02040502050405020303" pitchFamily="18" charset="0"/>
              </a:rPr>
              <a:t>　　　</a:t>
            </a:r>
            <a:r>
              <a:rPr lang="en-US" altLang="ja-JP" b="0" i="0" dirty="0">
                <a:solidFill>
                  <a:srgbClr val="333333"/>
                </a:solidFill>
                <a:effectLst/>
                <a:latin typeface="Georgia" panose="02040502050405020303" pitchFamily="18" charset="0"/>
              </a:rPr>
              <a:t>GC</a:t>
            </a:r>
            <a:r>
              <a:rPr lang="ja-JP" altLang="en-US" b="0" i="0" dirty="0">
                <a:solidFill>
                  <a:srgbClr val="333333"/>
                </a:solidFill>
                <a:effectLst/>
                <a:latin typeface="Georgia" panose="02040502050405020303" pitchFamily="18" charset="0"/>
              </a:rPr>
              <a:t>％　約</a:t>
            </a:r>
            <a:r>
              <a:rPr lang="en-US" altLang="ja-JP" b="0" i="0" dirty="0">
                <a:solidFill>
                  <a:srgbClr val="333333"/>
                </a:solidFill>
                <a:effectLst/>
                <a:latin typeface="Georgia" panose="02040502050405020303" pitchFamily="18" charset="0"/>
              </a:rPr>
              <a:t>38%</a:t>
            </a:r>
            <a:r>
              <a:rPr lang="ja-JP" altLang="en-US" b="0" i="0" dirty="0">
                <a:solidFill>
                  <a:srgbClr val="333333"/>
                </a:solidFill>
                <a:effectLst/>
                <a:latin typeface="Georgia" panose="02040502050405020303" pitchFamily="18" charset="0"/>
              </a:rPr>
              <a:t>。</a:t>
            </a:r>
            <a:r>
              <a:rPr lang="en-US" altLang="ja-JP" b="0" i="0" dirty="0">
                <a:solidFill>
                  <a:srgbClr val="333333"/>
                </a:solidFill>
                <a:effectLst/>
                <a:latin typeface="Georgia" panose="02040502050405020303" pitchFamily="18" charset="0"/>
              </a:rPr>
              <a:t>11</a:t>
            </a:r>
            <a:r>
              <a:rPr lang="ja-JP" altLang="en-US" b="0" i="0" dirty="0">
                <a:solidFill>
                  <a:srgbClr val="333333"/>
                </a:solidFill>
                <a:effectLst/>
                <a:latin typeface="Georgia" panose="02040502050405020303" pitchFamily="18" charset="0"/>
              </a:rPr>
              <a:t>種類の遺伝子から</a:t>
            </a:r>
            <a:r>
              <a:rPr lang="en-US" altLang="ja-JP" b="0" i="0" dirty="0">
                <a:solidFill>
                  <a:srgbClr val="333333"/>
                </a:solidFill>
                <a:effectLst/>
                <a:latin typeface="Georgia" panose="02040502050405020303" pitchFamily="18" charset="0"/>
              </a:rPr>
              <a:t>12</a:t>
            </a:r>
            <a:r>
              <a:rPr lang="ja-JP" altLang="en-US" b="0" i="0" dirty="0">
                <a:solidFill>
                  <a:srgbClr val="333333"/>
                </a:solidFill>
                <a:effectLst/>
                <a:latin typeface="Georgia" panose="02040502050405020303" pitchFamily="18" charset="0"/>
              </a:rPr>
              <a:t>種類の成熟タンパク質が翻訳されると報告</a:t>
            </a:r>
            <a:endParaRPr lang="en-US" altLang="ja-JP" b="0" i="0" dirty="0">
              <a:solidFill>
                <a:srgbClr val="111111"/>
              </a:solidFill>
              <a:effectLst/>
              <a:latin typeface="Georgia" panose="02040502050405020303" pitchFamily="18" charset="0"/>
            </a:endParaRPr>
          </a:p>
          <a:p>
            <a:endParaRPr kumimoji="1" lang="ja-JP" altLang="en-US" dirty="0"/>
          </a:p>
        </p:txBody>
      </p:sp>
      <p:sp>
        <p:nvSpPr>
          <p:cNvPr id="7" name="テキスト ボックス 6">
            <a:extLst>
              <a:ext uri="{FF2B5EF4-FFF2-40B4-BE49-F238E27FC236}">
                <a16:creationId xmlns:a16="http://schemas.microsoft.com/office/drawing/2014/main" id="{02BE5B26-BAC6-45DB-9300-64F1564C1A16}"/>
              </a:ext>
            </a:extLst>
          </p:cNvPr>
          <p:cNvSpPr txBox="1"/>
          <p:nvPr/>
        </p:nvSpPr>
        <p:spPr>
          <a:xfrm>
            <a:off x="3398768" y="4603747"/>
            <a:ext cx="5873260" cy="1508105"/>
          </a:xfrm>
          <a:prstGeom prst="rect">
            <a:avLst/>
          </a:prstGeom>
          <a:noFill/>
        </p:spPr>
        <p:txBody>
          <a:bodyPr wrap="square" rtlCol="0">
            <a:spAutoFit/>
          </a:bodyPr>
          <a:lstStyle/>
          <a:p>
            <a:pPr algn="l"/>
            <a:r>
              <a:rPr lang="en-US" altLang="ja-JP" sz="2400" b="0" i="0" u="none" strike="noStrike" dirty="0">
                <a:solidFill>
                  <a:srgbClr val="111111"/>
                </a:solidFill>
                <a:effectLst/>
                <a:latin typeface="HG丸ｺﾞｼｯｸM-PRO" panose="020F0600000000000000" pitchFamily="50" charset="-128"/>
                <a:ea typeface="HG丸ｺﾞｼｯｸM-PRO" panose="020F0600000000000000" pitchFamily="50" charset="-128"/>
                <a:hlinkClick r:id="rId4"/>
              </a:rPr>
              <a:t>COVID-19</a:t>
            </a:r>
            <a:r>
              <a:rPr lang="ja-JP" altLang="en-US" sz="2400" b="0" i="0" u="none" strike="noStrike" dirty="0">
                <a:solidFill>
                  <a:srgbClr val="111111"/>
                </a:solidFill>
                <a:effectLst/>
                <a:latin typeface="HG丸ｺﾞｼｯｸM-PRO" panose="020F0600000000000000" pitchFamily="50" charset="-128"/>
                <a:ea typeface="HG丸ｺﾞｼｯｸM-PRO" panose="020F0600000000000000" pitchFamily="50" charset="-128"/>
                <a:hlinkClick r:id="rId4"/>
              </a:rPr>
              <a:t>原因ウイルスの</a:t>
            </a:r>
            <a:r>
              <a:rPr lang="en-US" altLang="ja-JP" sz="2400" b="0" i="0" u="none" strike="noStrike" dirty="0">
                <a:solidFill>
                  <a:srgbClr val="111111"/>
                </a:solidFill>
                <a:effectLst/>
                <a:latin typeface="HG丸ｺﾞｼｯｸM-PRO" panose="020F0600000000000000" pitchFamily="50" charset="-128"/>
                <a:ea typeface="HG丸ｺﾞｼｯｸM-PRO" panose="020F0600000000000000" pitchFamily="50" charset="-128"/>
                <a:hlinkClick r:id="rId4"/>
              </a:rPr>
              <a:t>spike</a:t>
            </a:r>
            <a:r>
              <a:rPr lang="ja-JP" altLang="en-US" sz="2400" b="0" i="0" u="none" strike="noStrike" dirty="0">
                <a:solidFill>
                  <a:srgbClr val="111111"/>
                </a:solidFill>
                <a:effectLst/>
                <a:latin typeface="HG丸ｺﾞｼｯｸM-PRO" panose="020F0600000000000000" pitchFamily="50" charset="-128"/>
                <a:ea typeface="HG丸ｺﾞｼｯｸM-PRO" panose="020F0600000000000000" pitchFamily="50" charset="-128"/>
                <a:hlinkClick r:id="rId4"/>
              </a:rPr>
              <a:t>蛋白質の受容体結合ドメインとヒト</a:t>
            </a:r>
            <a:r>
              <a:rPr lang="en-US" altLang="ja-JP" sz="2400" b="0" i="0" u="none" strike="noStrike" dirty="0">
                <a:solidFill>
                  <a:srgbClr val="111111"/>
                </a:solidFill>
                <a:effectLst/>
                <a:latin typeface="HG丸ｺﾞｼｯｸM-PRO" panose="020F0600000000000000" pitchFamily="50" charset="-128"/>
                <a:ea typeface="HG丸ｺﾞｼｯｸM-PRO" panose="020F0600000000000000" pitchFamily="50" charset="-128"/>
                <a:hlinkClick r:id="rId4"/>
              </a:rPr>
              <a:t>ACE2</a:t>
            </a:r>
            <a:endParaRPr lang="en-US" altLang="ja-JP" sz="2400" b="0" i="0" u="none" strike="noStrike" dirty="0">
              <a:solidFill>
                <a:srgbClr val="111111"/>
              </a:solidFill>
              <a:effectLst/>
              <a:latin typeface="HG丸ｺﾞｼｯｸM-PRO" panose="020F0600000000000000" pitchFamily="50" charset="-128"/>
              <a:ea typeface="HG丸ｺﾞｼｯｸM-PRO" panose="020F0600000000000000" pitchFamily="50" charset="-128"/>
            </a:endParaRPr>
          </a:p>
          <a:p>
            <a:pPr algn="l"/>
            <a:endParaRPr lang="ja-JP" altLang="en-US" sz="2400" b="0" i="0" dirty="0">
              <a:solidFill>
                <a:srgbClr val="111111"/>
              </a:solidFill>
              <a:effectLst/>
              <a:latin typeface="HG丸ｺﾞｼｯｸM-PRO" panose="020F0600000000000000" pitchFamily="50" charset="-128"/>
              <a:ea typeface="HG丸ｺﾞｼｯｸM-PRO" panose="020F0600000000000000" pitchFamily="50" charset="-128"/>
            </a:endParaRPr>
          </a:p>
          <a:p>
            <a:pPr algn="l"/>
            <a:r>
              <a:rPr lang="en-US" altLang="ja-JP" sz="2000" b="0" i="0" dirty="0">
                <a:solidFill>
                  <a:srgbClr val="999999"/>
                </a:solidFill>
                <a:effectLst/>
                <a:latin typeface="HG丸ｺﾞｼｯｸM-PRO" panose="020F0600000000000000" pitchFamily="50" charset="-128"/>
                <a:ea typeface="HG丸ｺﾞｼｯｸM-PRO" panose="020F0600000000000000" pitchFamily="50" charset="-128"/>
              </a:rPr>
              <a:t>Posted on </a:t>
            </a:r>
            <a:r>
              <a:rPr lang="en-US" altLang="ja-JP" sz="2000" b="0" i="0" u="none" strike="noStrike" dirty="0">
                <a:solidFill>
                  <a:srgbClr val="999999"/>
                </a:solidFill>
                <a:effectLst/>
                <a:latin typeface="HG丸ｺﾞｼｯｸM-PRO" panose="020F0600000000000000" pitchFamily="50" charset="-128"/>
                <a:ea typeface="HG丸ｺﾞｼｯｸM-PRO" panose="020F0600000000000000" pitchFamily="50" charset="-128"/>
                <a:hlinkClick r:id="rId4"/>
              </a:rPr>
              <a:t>2020</a:t>
            </a:r>
            <a:r>
              <a:rPr lang="ja-JP" altLang="en-US" sz="2000" b="0" i="0" u="none" strike="noStrike" dirty="0">
                <a:solidFill>
                  <a:srgbClr val="999999"/>
                </a:solidFill>
                <a:effectLst/>
                <a:latin typeface="HG丸ｺﾞｼｯｸM-PRO" panose="020F0600000000000000" pitchFamily="50" charset="-128"/>
                <a:ea typeface="HG丸ｺﾞｼｯｸM-PRO" panose="020F0600000000000000" pitchFamily="50" charset="-128"/>
                <a:hlinkClick r:id="rId4"/>
              </a:rPr>
              <a:t>年</a:t>
            </a:r>
            <a:r>
              <a:rPr lang="en-US" altLang="ja-JP" sz="2000" b="0" i="0" u="none" strike="noStrike" dirty="0">
                <a:solidFill>
                  <a:srgbClr val="999999"/>
                </a:solidFill>
                <a:effectLst/>
                <a:latin typeface="HG丸ｺﾞｼｯｸM-PRO" panose="020F0600000000000000" pitchFamily="50" charset="-128"/>
                <a:ea typeface="HG丸ｺﾞｼｯｸM-PRO" panose="020F0600000000000000" pitchFamily="50" charset="-128"/>
                <a:hlinkClick r:id="rId4"/>
              </a:rPr>
              <a:t>4</a:t>
            </a:r>
            <a:r>
              <a:rPr lang="ja-JP" altLang="en-US" sz="2000" b="0" i="0" u="none" strike="noStrike" dirty="0">
                <a:solidFill>
                  <a:srgbClr val="999999"/>
                </a:solidFill>
                <a:effectLst/>
                <a:latin typeface="HG丸ｺﾞｼｯｸM-PRO" panose="020F0600000000000000" pitchFamily="50" charset="-128"/>
                <a:ea typeface="HG丸ｺﾞｼｯｸM-PRO" panose="020F0600000000000000" pitchFamily="50" charset="-128"/>
                <a:hlinkClick r:id="rId4"/>
              </a:rPr>
              <a:t>月</a:t>
            </a:r>
            <a:r>
              <a:rPr lang="en-US" altLang="ja-JP" sz="2000" b="0" i="0" u="none" strike="noStrike" dirty="0">
                <a:solidFill>
                  <a:srgbClr val="999999"/>
                </a:solidFill>
                <a:effectLst/>
                <a:latin typeface="HG丸ｺﾞｼｯｸM-PRO" panose="020F0600000000000000" pitchFamily="50" charset="-128"/>
                <a:ea typeface="HG丸ｺﾞｼｯｸM-PRO" panose="020F0600000000000000" pitchFamily="50" charset="-128"/>
                <a:hlinkClick r:id="rId4"/>
              </a:rPr>
              <a:t>11</a:t>
            </a:r>
            <a:r>
              <a:rPr lang="ja-JP" altLang="en-US" sz="2000" b="0" i="0" u="none" strike="noStrike" dirty="0">
                <a:solidFill>
                  <a:srgbClr val="999999"/>
                </a:solidFill>
                <a:effectLst/>
                <a:latin typeface="HG丸ｺﾞｼｯｸM-PRO" panose="020F0600000000000000" pitchFamily="50" charset="-128"/>
                <a:ea typeface="HG丸ｺﾞｼｯｸM-PRO" panose="020F0600000000000000" pitchFamily="50" charset="-128"/>
                <a:hlinkClick r:id="rId4"/>
              </a:rPr>
              <a:t>日</a:t>
            </a:r>
            <a:r>
              <a:rPr lang="ja-JP" altLang="en-US" sz="2000" b="0" i="0" dirty="0">
                <a:solidFill>
                  <a:srgbClr val="999999"/>
                </a:solidFill>
                <a:effectLst/>
                <a:latin typeface="HG丸ｺﾞｼｯｸM-PRO" panose="020F0600000000000000" pitchFamily="50" charset="-128"/>
                <a:ea typeface="HG丸ｺﾞｼｯｸM-PRO" panose="020F0600000000000000" pitchFamily="50" charset="-128"/>
              </a:rPr>
              <a:t> </a:t>
            </a:r>
            <a:r>
              <a:rPr lang="en-US" altLang="ja-JP" sz="2000" b="0" i="0" dirty="0">
                <a:solidFill>
                  <a:srgbClr val="999999"/>
                </a:solidFill>
                <a:effectLst/>
                <a:latin typeface="HG丸ｺﾞｼｯｸM-PRO" panose="020F0600000000000000" pitchFamily="50" charset="-128"/>
                <a:ea typeface="HG丸ｺﾞｼｯｸM-PRO" panose="020F0600000000000000" pitchFamily="50" charset="-128"/>
              </a:rPr>
              <a:t>by </a:t>
            </a:r>
            <a:r>
              <a:rPr lang="en-US" altLang="ja-JP" sz="2000" b="0" i="0" u="none" strike="noStrike" dirty="0" err="1">
                <a:solidFill>
                  <a:srgbClr val="999999"/>
                </a:solidFill>
                <a:effectLst/>
                <a:latin typeface="HG丸ｺﾞｼｯｸM-PRO" panose="020F0600000000000000" pitchFamily="50" charset="-128"/>
                <a:ea typeface="HG丸ｺﾞｼｯｸM-PRO" panose="020F0600000000000000" pitchFamily="50" charset="-128"/>
                <a:hlinkClick r:id="rId5" tooltip="Oshima の投稿をすべて表示"/>
              </a:rPr>
              <a:t>Oshima</a:t>
            </a:r>
            <a:r>
              <a:rPr lang="ja-JP" altLang="en-US" sz="2000" b="0" i="0" dirty="0">
                <a:solidFill>
                  <a:srgbClr val="999999"/>
                </a:solidFill>
                <a:effectLst/>
                <a:latin typeface="HG丸ｺﾞｼｯｸM-PRO" panose="020F0600000000000000" pitchFamily="50" charset="-128"/>
                <a:ea typeface="HG丸ｺﾞｼｯｸM-PRO" panose="020F0600000000000000" pitchFamily="50" charset="-128"/>
              </a:rPr>
              <a:t> </a:t>
            </a:r>
            <a:r>
              <a:rPr lang="en-US" altLang="ja-JP" sz="2000" b="0" i="0" dirty="0">
                <a:solidFill>
                  <a:srgbClr val="CCCCCC"/>
                </a:solidFill>
                <a:effectLst/>
                <a:latin typeface="HG丸ｺﾞｼｯｸM-PRO" panose="020F0600000000000000" pitchFamily="50" charset="-128"/>
                <a:ea typeface="HG丸ｺﾞｼｯｸM-PRO" panose="020F0600000000000000" pitchFamily="50" charset="-128"/>
              </a:rPr>
              <a:t>/ </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1026" name="Picture 2" descr="3D image of a scientist extracting DNA from a coronavirus">
            <a:extLst>
              <a:ext uri="{FF2B5EF4-FFF2-40B4-BE49-F238E27FC236}">
                <a16:creationId xmlns:a16="http://schemas.microsoft.com/office/drawing/2014/main" id="{54EC38CD-AB0A-447D-A5BC-B514CDC5F9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673" y="524793"/>
            <a:ext cx="6013573" cy="1622297"/>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27CADA3B-DC19-4F45-AC26-F2D6040401D3}"/>
              </a:ext>
            </a:extLst>
          </p:cNvPr>
          <p:cNvSpPr txBox="1"/>
          <p:nvPr/>
        </p:nvSpPr>
        <p:spPr>
          <a:xfrm>
            <a:off x="6900246" y="452827"/>
            <a:ext cx="4743565" cy="369332"/>
          </a:xfrm>
          <a:prstGeom prst="rect">
            <a:avLst/>
          </a:prstGeom>
          <a:noFill/>
        </p:spPr>
        <p:txBody>
          <a:bodyPr wrap="square">
            <a:spAutoFit/>
          </a:bodyPr>
          <a:lstStyle/>
          <a:p>
            <a:r>
              <a:rPr lang="en-US" altLang="ja-JP" dirty="0"/>
              <a:t>https://www.ncbi.nlm.nih.gov/sars-cov-2/</a:t>
            </a:r>
            <a:endParaRPr lang="ja-JP" altLang="en-US" dirty="0"/>
          </a:p>
        </p:txBody>
      </p:sp>
      <p:sp>
        <p:nvSpPr>
          <p:cNvPr id="9" name="吹き出し: 線 8">
            <a:extLst>
              <a:ext uri="{FF2B5EF4-FFF2-40B4-BE49-F238E27FC236}">
                <a16:creationId xmlns:a16="http://schemas.microsoft.com/office/drawing/2014/main" id="{70A0D148-E50E-46FF-955A-36AB940E5692}"/>
              </a:ext>
            </a:extLst>
          </p:cNvPr>
          <p:cNvSpPr/>
          <p:nvPr/>
        </p:nvSpPr>
        <p:spPr>
          <a:xfrm>
            <a:off x="9636370" y="4462360"/>
            <a:ext cx="2180493" cy="1135880"/>
          </a:xfrm>
          <a:prstGeom prst="borderCallout1">
            <a:avLst>
              <a:gd name="adj1" fmla="val 61841"/>
              <a:gd name="adj2" fmla="val 961"/>
              <a:gd name="adj3" fmla="val 61590"/>
              <a:gd name="adj4" fmla="val -4257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C00000"/>
                </a:solidFill>
              </a:rPr>
              <a:t>結合の様子を示すシミュレーション動画あり</a:t>
            </a:r>
            <a:endParaRPr kumimoji="1" lang="ja-JP" altLang="en-US" dirty="0">
              <a:solidFill>
                <a:srgbClr val="C00000"/>
              </a:solidFill>
            </a:endParaRPr>
          </a:p>
        </p:txBody>
      </p:sp>
      <p:sp>
        <p:nvSpPr>
          <p:cNvPr id="10" name="吹き出し: 線 9">
            <a:extLst>
              <a:ext uri="{FF2B5EF4-FFF2-40B4-BE49-F238E27FC236}">
                <a16:creationId xmlns:a16="http://schemas.microsoft.com/office/drawing/2014/main" id="{8AFAB26D-5307-4202-86C7-42B9BE170F19}"/>
              </a:ext>
            </a:extLst>
          </p:cNvPr>
          <p:cNvSpPr/>
          <p:nvPr/>
        </p:nvSpPr>
        <p:spPr>
          <a:xfrm>
            <a:off x="7336794" y="945067"/>
            <a:ext cx="3868616" cy="1219593"/>
          </a:xfrm>
          <a:prstGeom prst="borderCallout1">
            <a:avLst>
              <a:gd name="adj1" fmla="val 66527"/>
              <a:gd name="adj2" fmla="val -437"/>
              <a:gd name="adj3" fmla="val 134260"/>
              <a:gd name="adj4" fmla="val -205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rgbClr val="C00000"/>
                </a:solidFill>
              </a:rPr>
              <a:t>National Center for Biotechnology Information </a:t>
            </a:r>
            <a:r>
              <a:rPr lang="ja-JP" altLang="en-US" dirty="0">
                <a:solidFill>
                  <a:srgbClr val="C00000"/>
                </a:solidFill>
              </a:rPr>
              <a:t>のサイト：</a:t>
            </a:r>
            <a:endParaRPr lang="en-US" altLang="ja-JP" dirty="0">
              <a:solidFill>
                <a:srgbClr val="C00000"/>
              </a:solidFill>
            </a:endParaRPr>
          </a:p>
          <a:p>
            <a:r>
              <a:rPr lang="ja-JP" altLang="en-US" dirty="0">
                <a:solidFill>
                  <a:srgbClr val="C00000"/>
                </a:solidFill>
              </a:rPr>
              <a:t>全ゲノム配列が見られる。</a:t>
            </a:r>
            <a:endParaRPr kumimoji="1" lang="ja-JP" altLang="en-US" dirty="0">
              <a:solidFill>
                <a:srgbClr val="C00000"/>
              </a:solidFill>
            </a:endParaRPr>
          </a:p>
        </p:txBody>
      </p:sp>
      <p:sp>
        <p:nvSpPr>
          <p:cNvPr id="11" name="吹き出し: 線 10">
            <a:extLst>
              <a:ext uri="{FF2B5EF4-FFF2-40B4-BE49-F238E27FC236}">
                <a16:creationId xmlns:a16="http://schemas.microsoft.com/office/drawing/2014/main" id="{9C09F248-95F4-48CE-B14C-9BDD34B0E43A}"/>
              </a:ext>
            </a:extLst>
          </p:cNvPr>
          <p:cNvSpPr/>
          <p:nvPr/>
        </p:nvSpPr>
        <p:spPr>
          <a:xfrm>
            <a:off x="7085021" y="2527734"/>
            <a:ext cx="4743565" cy="801281"/>
          </a:xfrm>
          <a:prstGeom prst="borderCallout1">
            <a:avLst>
              <a:gd name="adj1" fmla="val 61841"/>
              <a:gd name="adj2" fmla="val 961"/>
              <a:gd name="adj3" fmla="val 114259"/>
              <a:gd name="adj4" fmla="val -103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C00000"/>
                </a:solidFill>
              </a:rPr>
              <a:t>第一三共株式会社所属の大島康雄氏ブログ　ここには全ゲノム配列と、説明あり</a:t>
            </a:r>
            <a:endParaRPr kumimoji="1" lang="ja-JP" altLang="en-US" dirty="0">
              <a:solidFill>
                <a:srgbClr val="C00000"/>
              </a:solidFill>
            </a:endParaRPr>
          </a:p>
        </p:txBody>
      </p:sp>
    </p:spTree>
    <p:extLst>
      <p:ext uri="{BB962C8B-B14F-4D97-AF65-F5344CB8AC3E}">
        <p14:creationId xmlns:p14="http://schemas.microsoft.com/office/powerpoint/2010/main" val="2342995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DE1F026-EB3E-40F2-8A60-20634EAF9D3C}"/>
              </a:ext>
            </a:extLst>
          </p:cNvPr>
          <p:cNvSpPr txBox="1"/>
          <p:nvPr/>
        </p:nvSpPr>
        <p:spPr>
          <a:xfrm>
            <a:off x="8227709" y="5351367"/>
            <a:ext cx="3454904" cy="923330"/>
          </a:xfrm>
          <a:prstGeom prst="rect">
            <a:avLst/>
          </a:prstGeom>
          <a:noFill/>
        </p:spPr>
        <p:txBody>
          <a:bodyPr wrap="square">
            <a:spAutoFit/>
          </a:bodyPr>
          <a:lstStyle/>
          <a:p>
            <a:r>
              <a:rPr lang="en-US" altLang="ja-JP" dirty="0"/>
              <a:t>https://www.ncbi.nlm.nih.gov/Structure/icn3d/full.html?mmdbid=7C2L&amp;command=view</a:t>
            </a:r>
            <a:endParaRPr lang="ja-JP" altLang="en-US" dirty="0"/>
          </a:p>
        </p:txBody>
      </p:sp>
      <p:sp>
        <p:nvSpPr>
          <p:cNvPr id="2" name="テキスト ボックス 1">
            <a:extLst>
              <a:ext uri="{FF2B5EF4-FFF2-40B4-BE49-F238E27FC236}">
                <a16:creationId xmlns:a16="http://schemas.microsoft.com/office/drawing/2014/main" id="{2AEE6A5F-8741-4D41-A231-EC5DF5F9320A}"/>
              </a:ext>
            </a:extLst>
          </p:cNvPr>
          <p:cNvSpPr txBox="1"/>
          <p:nvPr/>
        </p:nvSpPr>
        <p:spPr>
          <a:xfrm>
            <a:off x="877450" y="296267"/>
            <a:ext cx="9077711" cy="1022972"/>
          </a:xfrm>
          <a:prstGeom prst="rect">
            <a:avLst/>
          </a:prstGeom>
          <a:noFill/>
        </p:spPr>
        <p:txBody>
          <a:bodyPr wrap="square" rtlCol="0">
            <a:spAutoFit/>
          </a:bodyPr>
          <a:lstStyle/>
          <a:p>
            <a:pPr>
              <a:lnSpc>
                <a:spcPct val="150000"/>
              </a:lnSpc>
            </a:pPr>
            <a:r>
              <a:rPr kumimoji="1" lang="ja-JP" altLang="en-US" sz="2400" dirty="0">
                <a:latin typeface="HG丸ｺﾞｼｯｸM-PRO" panose="020F0600000000000000" pitchFamily="50" charset="-128"/>
                <a:ea typeface="HG丸ｺﾞｼｯｸM-PRO" panose="020F0600000000000000" pitchFamily="50" charset="-128"/>
              </a:rPr>
              <a:t>スパイクタンパク質の立体構造</a:t>
            </a:r>
            <a:endParaRPr kumimoji="1" lang="en-US" altLang="ja-JP" sz="24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dirty="0">
                <a:latin typeface="HG丸ｺﾞｼｯｸM-PRO" panose="020F0600000000000000" pitchFamily="50" charset="-128"/>
                <a:ea typeface="HG丸ｺﾞｼｯｸM-PRO" panose="020F0600000000000000" pitchFamily="50" charset="-128"/>
              </a:rPr>
              <a:t>　　　　西郷氏から紹介を受けたサイト。動かして、いろいろな方向から見えます</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8" name="図 7">
            <a:extLst>
              <a:ext uri="{FF2B5EF4-FFF2-40B4-BE49-F238E27FC236}">
                <a16:creationId xmlns:a16="http://schemas.microsoft.com/office/drawing/2014/main" id="{84B029B9-A997-4895-9130-3B346693B04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70892" y="1304450"/>
            <a:ext cx="6385516" cy="5257283"/>
          </a:xfrm>
          <a:prstGeom prst="rect">
            <a:avLst/>
          </a:prstGeom>
        </p:spPr>
      </p:pic>
      <p:sp>
        <p:nvSpPr>
          <p:cNvPr id="9" name="吹き出し: 線 8">
            <a:extLst>
              <a:ext uri="{FF2B5EF4-FFF2-40B4-BE49-F238E27FC236}">
                <a16:creationId xmlns:a16="http://schemas.microsoft.com/office/drawing/2014/main" id="{E6684932-5580-4C4B-9901-71B76E0BF169}"/>
              </a:ext>
            </a:extLst>
          </p:cNvPr>
          <p:cNvSpPr/>
          <p:nvPr/>
        </p:nvSpPr>
        <p:spPr>
          <a:xfrm>
            <a:off x="8227709" y="1543111"/>
            <a:ext cx="3238273" cy="2109761"/>
          </a:xfrm>
          <a:prstGeom prst="borderCallout1">
            <a:avLst>
              <a:gd name="adj1" fmla="val 61841"/>
              <a:gd name="adj2" fmla="val 961"/>
              <a:gd name="adj3" fmla="val 98181"/>
              <a:gd name="adj4" fmla="val -53651"/>
            </a:avLst>
          </a:prstGeom>
          <a:solidFill>
            <a:schemeClr val="accent2">
              <a:lumMod val="20000"/>
              <a:lumOff val="80000"/>
            </a:schemeClr>
          </a:solidFill>
          <a:ln w="254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3800"/>
              </a:lnSpc>
            </a:pPr>
            <a:r>
              <a:rPr lang="ja-JP" altLang="en-US" sz="2000" dirty="0">
                <a:solidFill>
                  <a:schemeClr val="tx1"/>
                </a:solidFill>
                <a:latin typeface="HG丸ｺﾞｼｯｸM-PRO" panose="020F0600000000000000" pitchFamily="50" charset="-128"/>
                <a:ea typeface="HG丸ｺﾞｼｯｸM-PRO" panose="020F0600000000000000" pitchFamily="50" charset="-128"/>
              </a:rPr>
              <a:t>変異株　</a:t>
            </a:r>
            <a:r>
              <a:rPr lang="en-US"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N501Y</a:t>
            </a:r>
            <a:r>
              <a:rPr lang="ja-JP"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株</a:t>
            </a:r>
            <a:r>
              <a:rPr lang="ja-JP" altLang="en-US"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は</a:t>
            </a:r>
            <a:endParaRPr lang="en-US"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3800"/>
              </a:lnSpc>
            </a:pPr>
            <a:r>
              <a:rPr lang="ja-JP"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501</a:t>
            </a:r>
            <a:r>
              <a:rPr lang="ja-JP"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番目のアミノ酸</a:t>
            </a:r>
            <a:r>
              <a:rPr lang="ja-JP" altLang="en-US"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3800"/>
              </a:lnSpc>
            </a:pPr>
            <a:r>
              <a:rPr lang="ja-JP" altLang="en-US" sz="20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N</a:t>
            </a:r>
            <a:r>
              <a:rPr lang="ja-JP" altLang="en-US"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アスパラギン</a:t>
            </a:r>
            <a:r>
              <a:rPr lang="ja-JP" altLang="en-US"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）が</a:t>
            </a:r>
            <a:endParaRPr lang="en-US"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3800"/>
              </a:lnSpc>
            </a:pPr>
            <a:r>
              <a:rPr lang="ja-JP" altLang="en-US"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Y</a:t>
            </a:r>
            <a:r>
              <a:rPr lang="ja-JP" altLang="en-US"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チロシン</a:t>
            </a:r>
            <a:r>
              <a:rPr lang="ja-JP" altLang="en-US"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）に変異</a:t>
            </a:r>
            <a:endParaRPr lang="en-US"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kumimoji="1" lang="ja-JP" altLang="en-US" dirty="0">
              <a:solidFill>
                <a:srgbClr val="C00000"/>
              </a:solidFill>
            </a:endParaRPr>
          </a:p>
        </p:txBody>
      </p:sp>
      <p:sp>
        <p:nvSpPr>
          <p:cNvPr id="10" name="吹き出し: 線 9">
            <a:extLst>
              <a:ext uri="{FF2B5EF4-FFF2-40B4-BE49-F238E27FC236}">
                <a16:creationId xmlns:a16="http://schemas.microsoft.com/office/drawing/2014/main" id="{9F414201-E753-466B-AD2E-D5ED2622FF8B}"/>
              </a:ext>
            </a:extLst>
          </p:cNvPr>
          <p:cNvSpPr/>
          <p:nvPr/>
        </p:nvSpPr>
        <p:spPr>
          <a:xfrm>
            <a:off x="8227708" y="4168458"/>
            <a:ext cx="3238273" cy="570325"/>
          </a:xfrm>
          <a:prstGeom prst="borderCallout1">
            <a:avLst>
              <a:gd name="adj1" fmla="val 61841"/>
              <a:gd name="adj2" fmla="val 961"/>
              <a:gd name="adj3" fmla="val 30835"/>
              <a:gd name="adj4" fmla="val -75967"/>
            </a:avLst>
          </a:prstGeom>
          <a:solidFill>
            <a:schemeClr val="accent2">
              <a:lumMod val="20000"/>
              <a:lumOff val="80000"/>
            </a:schemeClr>
          </a:solidFill>
          <a:ln w="254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00"/>
              </a:lnSpc>
            </a:pPr>
            <a:r>
              <a:rPr kumimoji="0" lang="ja-JP" altLang="ja-JP" sz="2000" b="0" i="0" u="none" strike="noStrike" cap="none" normalizeH="0" baseline="0" dirty="0">
                <a:ln>
                  <a:noFill/>
                </a:ln>
                <a:solidFill>
                  <a:schemeClr val="tx1"/>
                </a:solidFill>
                <a:effectLst/>
                <a:latin typeface="Arial Unicode MS"/>
              </a:rPr>
              <a:t>N-acetyl-D-glucosamine</a:t>
            </a:r>
            <a:endParaRPr lang="en-US"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endParaRPr kumimoji="1" lang="ja-JP" altLang="en-US" dirty="0">
              <a:solidFill>
                <a:srgbClr val="C00000"/>
              </a:solidFill>
            </a:endParaRPr>
          </a:p>
        </p:txBody>
      </p:sp>
    </p:spTree>
    <p:extLst>
      <p:ext uri="{BB962C8B-B14F-4D97-AF65-F5344CB8AC3E}">
        <p14:creationId xmlns:p14="http://schemas.microsoft.com/office/powerpoint/2010/main" val="528099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F9042E5-DC06-4D17-A287-0F8722658F49}"/>
              </a:ext>
            </a:extLst>
          </p:cNvPr>
          <p:cNvSpPr txBox="1"/>
          <p:nvPr/>
        </p:nvSpPr>
        <p:spPr>
          <a:xfrm>
            <a:off x="3985847" y="6346649"/>
            <a:ext cx="7678615" cy="369332"/>
          </a:xfrm>
          <a:prstGeom prst="rect">
            <a:avLst/>
          </a:prstGeom>
          <a:noFill/>
        </p:spPr>
        <p:txBody>
          <a:bodyPr wrap="square">
            <a:spAutoFit/>
          </a:bodyPr>
          <a:lstStyle/>
          <a:p>
            <a:r>
              <a:rPr lang="en-US" altLang="ja-JP" dirty="0"/>
              <a:t>https://www.</a:t>
            </a:r>
            <a:r>
              <a:rPr lang="en-US" altLang="ja-JP" dirty="0">
                <a:solidFill>
                  <a:srgbClr val="FF0000"/>
                </a:solidFill>
              </a:rPr>
              <a:t>niid</a:t>
            </a:r>
            <a:r>
              <a:rPr lang="en-US" altLang="ja-JP" dirty="0"/>
              <a:t>.go.jp/niid/images/research_info/vir-2021-6.jpg</a:t>
            </a:r>
            <a:endParaRPr lang="ja-JP" altLang="en-US" dirty="0"/>
          </a:p>
        </p:txBody>
      </p:sp>
      <p:pic>
        <p:nvPicPr>
          <p:cNvPr id="1026" name="Picture 2" descr="vir 2021 6">
            <a:extLst>
              <a:ext uri="{FF2B5EF4-FFF2-40B4-BE49-F238E27FC236}">
                <a16:creationId xmlns:a16="http://schemas.microsoft.com/office/drawing/2014/main" id="{F6AD17C0-CEFE-404F-B4C5-7280D8F7CC0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5416" y="1157682"/>
            <a:ext cx="9224830" cy="5188967"/>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7E023A25-F50E-4977-AEDD-C89F5625716C}"/>
              </a:ext>
            </a:extLst>
          </p:cNvPr>
          <p:cNvSpPr txBox="1"/>
          <p:nvPr/>
        </p:nvSpPr>
        <p:spPr>
          <a:xfrm>
            <a:off x="6670054" y="346113"/>
            <a:ext cx="5261392" cy="884473"/>
          </a:xfrm>
          <a:prstGeom prst="rect">
            <a:avLst/>
          </a:prstGeom>
          <a:noFill/>
        </p:spPr>
        <p:txBody>
          <a:bodyPr wrap="square" rtlCol="0">
            <a:spAutoFit/>
          </a:bodyPr>
          <a:lstStyle/>
          <a:p>
            <a:pPr>
              <a:lnSpc>
                <a:spcPct val="150000"/>
              </a:lnSpc>
            </a:pPr>
            <a:r>
              <a:rPr kumimoji="1" lang="en-US" altLang="ja-JP" dirty="0"/>
              <a:t>NIID(National Institute of Infectious Diseases)</a:t>
            </a:r>
            <a:r>
              <a:rPr kumimoji="1" lang="ja-JP" altLang="en-US" dirty="0"/>
              <a:t>　国立感染症研究所</a:t>
            </a:r>
          </a:p>
        </p:txBody>
      </p:sp>
      <p:sp>
        <p:nvSpPr>
          <p:cNvPr id="4" name="テキスト ボックス 3">
            <a:extLst>
              <a:ext uri="{FF2B5EF4-FFF2-40B4-BE49-F238E27FC236}">
                <a16:creationId xmlns:a16="http://schemas.microsoft.com/office/drawing/2014/main" id="{0AFDD283-8053-4E8A-A5A2-AAE6D5C1C198}"/>
              </a:ext>
            </a:extLst>
          </p:cNvPr>
          <p:cNvSpPr txBox="1"/>
          <p:nvPr/>
        </p:nvSpPr>
        <p:spPr>
          <a:xfrm>
            <a:off x="1010453" y="368169"/>
            <a:ext cx="4511494" cy="523220"/>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新型コロナウイルスの感染</a:t>
            </a:r>
          </a:p>
        </p:txBody>
      </p:sp>
    </p:spTree>
    <p:extLst>
      <p:ext uri="{BB962C8B-B14F-4D97-AF65-F5344CB8AC3E}">
        <p14:creationId xmlns:p14="http://schemas.microsoft.com/office/powerpoint/2010/main" val="2510745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45EE361-7BE7-42A6-BC0C-1A0819D23816}"/>
              </a:ext>
            </a:extLst>
          </p:cNvPr>
          <p:cNvSpPr txBox="1"/>
          <p:nvPr/>
        </p:nvSpPr>
        <p:spPr>
          <a:xfrm>
            <a:off x="3880339" y="6213812"/>
            <a:ext cx="7924800" cy="369332"/>
          </a:xfrm>
          <a:prstGeom prst="rect">
            <a:avLst/>
          </a:prstGeom>
          <a:noFill/>
        </p:spPr>
        <p:txBody>
          <a:bodyPr wrap="square">
            <a:spAutoFit/>
          </a:bodyPr>
          <a:lstStyle/>
          <a:p>
            <a:r>
              <a:rPr lang="en-US" altLang="ja-JP" dirty="0"/>
              <a:t>https://www.ims.u-tokyo.ac.jp/imsut/jp/about/press/page_00060.html</a:t>
            </a:r>
            <a:endParaRPr lang="ja-JP" altLang="en-US" dirty="0"/>
          </a:p>
        </p:txBody>
      </p:sp>
      <p:pic>
        <p:nvPicPr>
          <p:cNvPr id="7170" name="Picture 2">
            <a:extLst>
              <a:ext uri="{FF2B5EF4-FFF2-40B4-BE49-F238E27FC236}">
                <a16:creationId xmlns:a16="http://schemas.microsoft.com/office/drawing/2014/main" id="{8E9625BE-F0A9-49D6-8F7F-84A7178346D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0552" y="424353"/>
            <a:ext cx="8207540" cy="5654054"/>
          </a:xfrm>
          <a:prstGeom prst="rect">
            <a:avLst/>
          </a:prstGeom>
          <a:noFill/>
          <a:extLst>
            <a:ext uri="{909E8E84-426E-40DD-AFC4-6F175D3DCCD1}">
              <a14:hiddenFill xmlns:a14="http://schemas.microsoft.com/office/drawing/2010/main">
                <a:solidFill>
                  <a:srgbClr val="FFFFFF"/>
                </a:solidFill>
              </a14:hiddenFill>
            </a:ext>
          </a:extLst>
        </p:spPr>
      </p:pic>
      <p:sp>
        <p:nvSpPr>
          <p:cNvPr id="4" name="吹き出し: 線 3">
            <a:extLst>
              <a:ext uri="{FF2B5EF4-FFF2-40B4-BE49-F238E27FC236}">
                <a16:creationId xmlns:a16="http://schemas.microsoft.com/office/drawing/2014/main" id="{373715DE-4687-40E0-9872-0EA741413975}"/>
              </a:ext>
            </a:extLst>
          </p:cNvPr>
          <p:cNvSpPr/>
          <p:nvPr/>
        </p:nvSpPr>
        <p:spPr>
          <a:xfrm>
            <a:off x="7085022" y="274857"/>
            <a:ext cx="4720118" cy="1202252"/>
          </a:xfrm>
          <a:prstGeom prst="borderCallout1">
            <a:avLst>
              <a:gd name="adj1" fmla="val 100845"/>
              <a:gd name="adj2" fmla="val 62555"/>
              <a:gd name="adj3" fmla="val 152288"/>
              <a:gd name="adj4" fmla="val 474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C00000"/>
                </a:solidFill>
              </a:rPr>
              <a:t>東大医科学学研究所　「感染初期のウイルス侵入過程を阻止、効率的感染疎外の可能性がある薬剤を同定」という記事中の図</a:t>
            </a:r>
            <a:endParaRPr kumimoji="1" lang="ja-JP" altLang="en-US" dirty="0">
              <a:solidFill>
                <a:srgbClr val="C00000"/>
              </a:solidFill>
            </a:endParaRPr>
          </a:p>
        </p:txBody>
      </p:sp>
    </p:spTree>
    <p:extLst>
      <p:ext uri="{BB962C8B-B14F-4D97-AF65-F5344CB8AC3E}">
        <p14:creationId xmlns:p14="http://schemas.microsoft.com/office/powerpoint/2010/main" val="3115164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2453</Words>
  <Application>Microsoft Office PowerPoint</Application>
  <PresentationFormat>ワイド画面</PresentationFormat>
  <Paragraphs>231</Paragraphs>
  <Slides>22</Slides>
  <Notes>21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22</vt:i4>
      </vt:variant>
    </vt:vector>
  </HeadingPairs>
  <TitlesOfParts>
    <vt:vector size="33" baseType="lpstr">
      <vt:lpstr>Arial Unicode MS</vt:lpstr>
      <vt:lpstr>HG丸ｺﾞｼｯｸM-PRO</vt:lpstr>
      <vt:lpstr>MS Gothic</vt:lpstr>
      <vt:lpstr>Noto Sans CJK JP</vt:lpstr>
      <vt:lpstr>メイリオ</vt:lpstr>
      <vt:lpstr>游ゴシック</vt:lpstr>
      <vt:lpstr>游ゴシック Light</vt:lpstr>
      <vt:lpstr>Arial</vt:lpstr>
      <vt:lpstr>Georgia</vt:lpstr>
      <vt:lpstr>segoe ui</vt:lpstr>
      <vt:lpstr>Office テーマ</vt:lpstr>
      <vt:lpstr>T&amp;D（番外編）意見交換会 教材としてのコロナウイルス 2021年5月4日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新型コロナウイルス変異株の話</vt:lpstr>
      <vt:lpstr>PowerPoint プレゼンテーション</vt:lpstr>
      <vt:lpstr>　二重変異株の例</vt:lpstr>
      <vt:lpstr>PowerPoint プレゼンテーション</vt:lpstr>
      <vt:lpstr>変異の起こり方比較</vt:lpstr>
      <vt:lpstr>ワクチンの話</vt:lpstr>
      <vt:lpstr>PowerPoint プレゼンテーション</vt:lpstr>
      <vt:lpstr>PowerPoint プレゼンテーション</vt:lpstr>
      <vt:lpstr>新型コロナウイルス変異株の話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中道 貞子</dc:creator>
  <cp:lastModifiedBy>西郷 孝</cp:lastModifiedBy>
  <cp:revision>51</cp:revision>
  <dcterms:created xsi:type="dcterms:W3CDTF">2021-04-30T07:16:51Z</dcterms:created>
  <dcterms:modified xsi:type="dcterms:W3CDTF">2021-05-21T01:23:07Z</dcterms:modified>
</cp:coreProperties>
</file>