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7" r:id="rId2"/>
    <p:sldId id="365" r:id="rId3"/>
    <p:sldId id="257" r:id="rId4"/>
    <p:sldId id="352" r:id="rId5"/>
    <p:sldId id="258" r:id="rId6"/>
    <p:sldId id="353" r:id="rId7"/>
    <p:sldId id="355" r:id="rId8"/>
    <p:sldId id="366" r:id="rId9"/>
    <p:sldId id="367" r:id="rId10"/>
    <p:sldId id="338" r:id="rId11"/>
    <p:sldId id="339" r:id="rId12"/>
    <p:sldId id="361" r:id="rId13"/>
    <p:sldId id="363" r:id="rId14"/>
    <p:sldId id="368" r:id="rId1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53" autoAdjust="0"/>
    <p:restoredTop sz="94660"/>
  </p:normalViewPr>
  <p:slideViewPr>
    <p:cSldViewPr snapToGrid="0">
      <p:cViewPr varScale="1">
        <p:scale>
          <a:sx n="61" d="100"/>
          <a:sy n="61" d="100"/>
        </p:scale>
        <p:origin x="96" y="228"/>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81A9C7-0FA8-4C45-8EC8-16A12B52A967}" type="datetimeFigureOut">
              <a:rPr kumimoji="1" lang="ja-JP" altLang="en-US" smtClean="0"/>
              <a:t>2021/10/8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9CEBC3-AAC4-44F0-B408-AB64E4095625}" type="slidenum">
              <a:rPr kumimoji="1" lang="ja-JP" altLang="en-US" smtClean="0"/>
              <a:t>‹#›</a:t>
            </a:fld>
            <a:endParaRPr kumimoji="1" lang="ja-JP" altLang="en-US"/>
          </a:p>
        </p:txBody>
      </p:sp>
    </p:spTree>
    <p:extLst>
      <p:ext uri="{BB962C8B-B14F-4D97-AF65-F5344CB8AC3E}">
        <p14:creationId xmlns:p14="http://schemas.microsoft.com/office/powerpoint/2010/main" val="23297957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1</a:t>
            </a:fld>
            <a:endParaRPr kumimoji="1" lang="ja-JP" altLang="en-US"/>
          </a:p>
        </p:txBody>
      </p:sp>
    </p:spTree>
    <p:extLst>
      <p:ext uri="{BB962C8B-B14F-4D97-AF65-F5344CB8AC3E}">
        <p14:creationId xmlns:p14="http://schemas.microsoft.com/office/powerpoint/2010/main" val="32294178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10</a:t>
            </a:fld>
            <a:endParaRPr kumimoji="1" lang="ja-JP" altLang="en-US"/>
          </a:p>
        </p:txBody>
      </p:sp>
    </p:spTree>
    <p:extLst>
      <p:ext uri="{BB962C8B-B14F-4D97-AF65-F5344CB8AC3E}">
        <p14:creationId xmlns:p14="http://schemas.microsoft.com/office/powerpoint/2010/main" val="3096223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11</a:t>
            </a:fld>
            <a:endParaRPr kumimoji="1" lang="ja-JP" altLang="en-US"/>
          </a:p>
        </p:txBody>
      </p:sp>
    </p:spTree>
    <p:extLst>
      <p:ext uri="{BB962C8B-B14F-4D97-AF65-F5344CB8AC3E}">
        <p14:creationId xmlns:p14="http://schemas.microsoft.com/office/powerpoint/2010/main" val="811971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12</a:t>
            </a:fld>
            <a:endParaRPr kumimoji="1" lang="ja-JP" altLang="en-US"/>
          </a:p>
        </p:txBody>
      </p:sp>
    </p:spTree>
    <p:extLst>
      <p:ext uri="{BB962C8B-B14F-4D97-AF65-F5344CB8AC3E}">
        <p14:creationId xmlns:p14="http://schemas.microsoft.com/office/powerpoint/2010/main" val="2443323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13</a:t>
            </a:fld>
            <a:endParaRPr kumimoji="1" lang="ja-JP" altLang="en-US"/>
          </a:p>
        </p:txBody>
      </p:sp>
    </p:spTree>
    <p:extLst>
      <p:ext uri="{BB962C8B-B14F-4D97-AF65-F5344CB8AC3E}">
        <p14:creationId xmlns:p14="http://schemas.microsoft.com/office/powerpoint/2010/main" val="1403336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14</a:t>
            </a:fld>
            <a:endParaRPr kumimoji="1" lang="ja-JP" altLang="en-US"/>
          </a:p>
        </p:txBody>
      </p:sp>
    </p:spTree>
    <p:extLst>
      <p:ext uri="{BB962C8B-B14F-4D97-AF65-F5344CB8AC3E}">
        <p14:creationId xmlns:p14="http://schemas.microsoft.com/office/powerpoint/2010/main" val="1790491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2</a:t>
            </a:fld>
            <a:endParaRPr kumimoji="1" lang="ja-JP" altLang="en-US"/>
          </a:p>
        </p:txBody>
      </p:sp>
    </p:spTree>
    <p:extLst>
      <p:ext uri="{BB962C8B-B14F-4D97-AF65-F5344CB8AC3E}">
        <p14:creationId xmlns:p14="http://schemas.microsoft.com/office/powerpoint/2010/main" val="37807494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3</a:t>
            </a:fld>
            <a:endParaRPr kumimoji="1" lang="ja-JP" altLang="en-US"/>
          </a:p>
        </p:txBody>
      </p:sp>
    </p:spTree>
    <p:extLst>
      <p:ext uri="{BB962C8B-B14F-4D97-AF65-F5344CB8AC3E}">
        <p14:creationId xmlns:p14="http://schemas.microsoft.com/office/powerpoint/2010/main" val="1552601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4</a:t>
            </a:fld>
            <a:endParaRPr kumimoji="1" lang="ja-JP" altLang="en-US"/>
          </a:p>
        </p:txBody>
      </p:sp>
    </p:spTree>
    <p:extLst>
      <p:ext uri="{BB962C8B-B14F-4D97-AF65-F5344CB8AC3E}">
        <p14:creationId xmlns:p14="http://schemas.microsoft.com/office/powerpoint/2010/main" val="441822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5</a:t>
            </a:fld>
            <a:endParaRPr kumimoji="1" lang="ja-JP" altLang="en-US"/>
          </a:p>
        </p:txBody>
      </p:sp>
    </p:spTree>
    <p:extLst>
      <p:ext uri="{BB962C8B-B14F-4D97-AF65-F5344CB8AC3E}">
        <p14:creationId xmlns:p14="http://schemas.microsoft.com/office/powerpoint/2010/main" val="778189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6</a:t>
            </a:fld>
            <a:endParaRPr kumimoji="1" lang="ja-JP" altLang="en-US"/>
          </a:p>
        </p:txBody>
      </p:sp>
    </p:spTree>
    <p:extLst>
      <p:ext uri="{BB962C8B-B14F-4D97-AF65-F5344CB8AC3E}">
        <p14:creationId xmlns:p14="http://schemas.microsoft.com/office/powerpoint/2010/main" val="130584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7</a:t>
            </a:fld>
            <a:endParaRPr kumimoji="1" lang="ja-JP" altLang="en-US"/>
          </a:p>
        </p:txBody>
      </p:sp>
    </p:spTree>
    <p:extLst>
      <p:ext uri="{BB962C8B-B14F-4D97-AF65-F5344CB8AC3E}">
        <p14:creationId xmlns:p14="http://schemas.microsoft.com/office/powerpoint/2010/main" val="528843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8</a:t>
            </a:fld>
            <a:endParaRPr kumimoji="1" lang="ja-JP" altLang="en-US"/>
          </a:p>
        </p:txBody>
      </p:sp>
    </p:spTree>
    <p:extLst>
      <p:ext uri="{BB962C8B-B14F-4D97-AF65-F5344CB8AC3E}">
        <p14:creationId xmlns:p14="http://schemas.microsoft.com/office/powerpoint/2010/main" val="1880799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C9CEBC3-AAC4-44F0-B408-AB64E4095625}" type="slidenum">
              <a:rPr kumimoji="1" lang="ja-JP" altLang="en-US" smtClean="0"/>
              <a:t>9</a:t>
            </a:fld>
            <a:endParaRPr kumimoji="1" lang="ja-JP" altLang="en-US"/>
          </a:p>
        </p:txBody>
      </p:sp>
    </p:spTree>
    <p:extLst>
      <p:ext uri="{BB962C8B-B14F-4D97-AF65-F5344CB8AC3E}">
        <p14:creationId xmlns:p14="http://schemas.microsoft.com/office/powerpoint/2010/main" val="1345464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33A7D1-DBEC-46B4-9385-F23829B10CD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8D3C3E1-98FB-4A6E-A434-5FE7761BA4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CC3C34F-EB84-41FD-9ED2-B6F4C6AAA9E0}"/>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5" name="フッター プレースホルダー 4">
            <a:extLst>
              <a:ext uri="{FF2B5EF4-FFF2-40B4-BE49-F238E27FC236}">
                <a16:creationId xmlns:a16="http://schemas.microsoft.com/office/drawing/2014/main" id="{E5D2C20C-94A8-4FB6-A53B-C9F73C5D84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9412A0-683E-4B2C-A837-546F8E28A0B1}"/>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2314024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2B2889-C19E-4D88-B5CF-7FCF9C26DE5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101CE0-C129-40A4-A847-E1A1107A375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06D4C0-2C7F-430D-8CCB-F32DCA089FAA}"/>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5" name="フッター プレースホルダー 4">
            <a:extLst>
              <a:ext uri="{FF2B5EF4-FFF2-40B4-BE49-F238E27FC236}">
                <a16:creationId xmlns:a16="http://schemas.microsoft.com/office/drawing/2014/main" id="{D99D9835-23D7-4CF1-988E-D213ACA0614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0B2F07-B0FC-4450-B9BC-23F8F8771EC3}"/>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130931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60A0F95-2AE5-43FA-A41A-610D95C8CE8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B8572CB-B8F4-44A8-85B4-2376817B6F0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02DF005-DBBA-4D9F-A676-F6BDBF20F629}"/>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5" name="フッター プレースホルダー 4">
            <a:extLst>
              <a:ext uri="{FF2B5EF4-FFF2-40B4-BE49-F238E27FC236}">
                <a16:creationId xmlns:a16="http://schemas.microsoft.com/office/drawing/2014/main" id="{3AF75951-68AF-4692-B549-1ABEFE797B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94BA02C-5261-4176-94AC-9A157A98EF3F}"/>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240510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61C54F-7711-4ABD-98A3-39A25B4B8EF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59D4A0B-629C-48DC-B0B7-E1A0FB610CE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F55860C-00ED-4BCA-A436-BCA51DA41362}"/>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5" name="フッター プレースホルダー 4">
            <a:extLst>
              <a:ext uri="{FF2B5EF4-FFF2-40B4-BE49-F238E27FC236}">
                <a16:creationId xmlns:a16="http://schemas.microsoft.com/office/drawing/2014/main" id="{18069058-4981-4DBE-B872-B495145C46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659F8F6-F10E-4529-8BB4-CCC2CDF49D8F}"/>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2304389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63ED65-BF83-40AF-85B9-F1944EBF40A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2FC648B-5E17-49BA-93D8-A12C43DEF4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768810D-9AC3-4D59-BEED-D074D7E9C455}"/>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5" name="フッター プレースホルダー 4">
            <a:extLst>
              <a:ext uri="{FF2B5EF4-FFF2-40B4-BE49-F238E27FC236}">
                <a16:creationId xmlns:a16="http://schemas.microsoft.com/office/drawing/2014/main" id="{366F9808-FF3B-45A4-B88C-7199EA865B3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6B0B9DF-0E6F-4EE5-B043-F51FE52222F5}"/>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3675812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92F904-FB41-4470-AA49-A2CCD97A585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CCFD720-2DA9-4DFC-BB3E-03FBB301409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AFE9CB3-10AC-461D-AE41-6002E0AFA12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3238EA0-DE0C-41D4-8EF8-755608BDEBAB}"/>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6" name="フッター プレースホルダー 5">
            <a:extLst>
              <a:ext uri="{FF2B5EF4-FFF2-40B4-BE49-F238E27FC236}">
                <a16:creationId xmlns:a16="http://schemas.microsoft.com/office/drawing/2014/main" id="{A543BA77-C18E-491A-8A8F-C4CDA883AA5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C473C39-CCD9-4E72-9C0D-5DECE0115482}"/>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1701073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F71F43-FB93-4CCA-A3D6-0D9468A3441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E44BBBB-DA6C-4C91-95B6-2A219BC9FE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2DC10FC-58A9-47ED-B688-740C859186E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1494831-7910-4047-A65D-0FBFBAA5BB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C0FA74C-A418-40E0-BE81-23434CB6CA8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65A838C-18F7-432B-983B-595389977EAD}"/>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8" name="フッター プレースホルダー 7">
            <a:extLst>
              <a:ext uri="{FF2B5EF4-FFF2-40B4-BE49-F238E27FC236}">
                <a16:creationId xmlns:a16="http://schemas.microsoft.com/office/drawing/2014/main" id="{D8B3CCFE-7D51-4F5B-B292-8D57A8213D7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0748520-6B3C-49E1-80BD-9539A35F4DF2}"/>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2304630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84CC42-F60B-4387-A803-85C81F31734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423E6D8-572D-4295-A2AC-3F820639280F}"/>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4" name="フッター プレースホルダー 3">
            <a:extLst>
              <a:ext uri="{FF2B5EF4-FFF2-40B4-BE49-F238E27FC236}">
                <a16:creationId xmlns:a16="http://schemas.microsoft.com/office/drawing/2014/main" id="{D3B41AFE-97C4-4338-83B4-7248F2C5F12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810935B-D5F9-4FF1-AF27-718CB6F7FAD1}"/>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392245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58008D6-5181-40D2-9301-12CC02BE74CB}"/>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3" name="フッター プレースホルダー 2">
            <a:extLst>
              <a:ext uri="{FF2B5EF4-FFF2-40B4-BE49-F238E27FC236}">
                <a16:creationId xmlns:a16="http://schemas.microsoft.com/office/drawing/2014/main" id="{DFF31747-8C08-4A84-86D3-60A9E6012AE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5E6DD37-4617-4D88-B373-B6BDA4F3C14E}"/>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188340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CEFD0A-AD80-47FB-A55E-8968AA6EFC8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888AB69-142F-47B2-8D5A-E324D0761D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C3ADBC8-D8EF-4E59-93A7-C2847BEA50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8FC7D4C-3FB2-4E79-B906-07D430AD9009}"/>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6" name="フッター プレースホルダー 5">
            <a:extLst>
              <a:ext uri="{FF2B5EF4-FFF2-40B4-BE49-F238E27FC236}">
                <a16:creationId xmlns:a16="http://schemas.microsoft.com/office/drawing/2014/main" id="{C1394A62-2B11-484C-9F14-4B672663FA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6A68322-64A3-41C8-9787-DBCDF6ECAD69}"/>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175161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2137BD-FB16-42F4-9A45-F9A069504B6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9E7EC9F-DA8D-4E7E-A3F5-9D599D4F4A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67C2192-C430-423D-89A7-2FFD662E09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516D155-9C9F-4830-B516-F2539B38FB38}"/>
              </a:ext>
            </a:extLst>
          </p:cNvPr>
          <p:cNvSpPr>
            <a:spLocks noGrp="1"/>
          </p:cNvSpPr>
          <p:nvPr>
            <p:ph type="dt" sz="half" idx="10"/>
          </p:nvPr>
        </p:nvSpPr>
        <p:spPr/>
        <p:txBody>
          <a:bodyPr/>
          <a:lstStyle/>
          <a:p>
            <a:fld id="{1B506ECE-027D-4A74-A1C4-011C1884FCB8}" type="datetimeFigureOut">
              <a:rPr kumimoji="1" lang="ja-JP" altLang="en-US" smtClean="0"/>
              <a:t>2021/10/8</a:t>
            </a:fld>
            <a:endParaRPr kumimoji="1" lang="ja-JP" altLang="en-US"/>
          </a:p>
        </p:txBody>
      </p:sp>
      <p:sp>
        <p:nvSpPr>
          <p:cNvPr id="6" name="フッター プレースホルダー 5">
            <a:extLst>
              <a:ext uri="{FF2B5EF4-FFF2-40B4-BE49-F238E27FC236}">
                <a16:creationId xmlns:a16="http://schemas.microsoft.com/office/drawing/2014/main" id="{4DDB0013-E782-496A-BF07-A3F017B7B85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CC567BB-0F00-4320-85B1-8FB534B3DA30}"/>
              </a:ext>
            </a:extLst>
          </p:cNvPr>
          <p:cNvSpPr>
            <a:spLocks noGrp="1"/>
          </p:cNvSpPr>
          <p:nvPr>
            <p:ph type="sldNum" sz="quarter" idx="12"/>
          </p:nvPr>
        </p:nvSpPr>
        <p:spPr/>
        <p:txBody>
          <a:body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2314308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ACB1499-65D8-4EA6-9E5C-7EDF17EBE7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7F7F67E-0C41-4E04-A488-68AD7EF819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A9DAB5-5C07-4641-A9CE-51BAAFC7B7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06ECE-027D-4A74-A1C4-011C1884FCB8}" type="datetimeFigureOut">
              <a:rPr kumimoji="1" lang="ja-JP" altLang="en-US" smtClean="0"/>
              <a:t>2021/10/8</a:t>
            </a:fld>
            <a:endParaRPr kumimoji="1" lang="ja-JP" altLang="en-US"/>
          </a:p>
        </p:txBody>
      </p:sp>
      <p:sp>
        <p:nvSpPr>
          <p:cNvPr id="5" name="フッター プレースホルダー 4">
            <a:extLst>
              <a:ext uri="{FF2B5EF4-FFF2-40B4-BE49-F238E27FC236}">
                <a16:creationId xmlns:a16="http://schemas.microsoft.com/office/drawing/2014/main" id="{5159D0ED-A995-40EC-9783-2C6DE83A88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BD34692-008B-4A80-A11E-7225046175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A37FC-13DF-4A4E-BA92-2F6D183779B9}" type="slidenum">
              <a:rPr kumimoji="1" lang="ja-JP" altLang="en-US" smtClean="0"/>
              <a:t>‹#›</a:t>
            </a:fld>
            <a:endParaRPr kumimoji="1" lang="ja-JP" altLang="en-US"/>
          </a:p>
        </p:txBody>
      </p:sp>
    </p:spTree>
    <p:extLst>
      <p:ext uri="{BB962C8B-B14F-4D97-AF65-F5344CB8AC3E}">
        <p14:creationId xmlns:p14="http://schemas.microsoft.com/office/powerpoint/2010/main" val="2776836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www.city.chino.lg.jp/site/korona/corona-setsumei.html#setsumeisyo"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ovid19-yamanaka.com/cont2/46.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brh.co.jp/upload/news/attach/ronbunkara(1).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fc3949.cuenote.jp/c/ac5Nah4GbNlOveb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science.org/content/article/new-sars-cov-2-variants-have-changed-pandemic-what-will-virus-do-nex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outbreak.info/situation-reports#voc"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www.science.org/content/article/new-sars-cov-2-variants-have-changed-pandemic-what-will-virus-do-nex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science.org/content/article/new-sars-cov-2-variants-have-changed-pandemic-what-will-virus-do-nex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outbreak.info/situation-reports#voc"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09F4BA-2FB5-40C9-8866-402C55B1F8D8}"/>
              </a:ext>
            </a:extLst>
          </p:cNvPr>
          <p:cNvSpPr>
            <a:spLocks noGrp="1"/>
          </p:cNvSpPr>
          <p:nvPr>
            <p:ph type="ctrTitle"/>
          </p:nvPr>
        </p:nvSpPr>
        <p:spPr>
          <a:xfrm>
            <a:off x="1278636" y="0"/>
            <a:ext cx="9144000" cy="2720622"/>
          </a:xfrm>
        </p:spPr>
        <p:txBody>
          <a:bodyPr>
            <a:noAutofit/>
          </a:bodyPr>
          <a:lstStyle/>
          <a:p>
            <a:pPr>
              <a:lnSpc>
                <a:spcPct val="150000"/>
              </a:lnSpc>
            </a:pPr>
            <a:r>
              <a:rPr kumimoji="1" lang="en-US" altLang="ja-JP" sz="3200" dirty="0">
                <a:latin typeface="HG丸ｺﾞｼｯｸM-PRO" panose="020F0600000000000000" pitchFamily="50" charset="-128"/>
                <a:ea typeface="HG丸ｺﾞｼｯｸM-PRO" panose="020F0600000000000000" pitchFamily="50" charset="-128"/>
              </a:rPr>
              <a:t>T&amp;D</a:t>
            </a:r>
            <a:r>
              <a:rPr kumimoji="1" lang="ja-JP" altLang="en-US" sz="3200" dirty="0">
                <a:latin typeface="HG丸ｺﾞｼｯｸM-PRO" panose="020F0600000000000000" pitchFamily="50" charset="-128"/>
                <a:ea typeface="HG丸ｺﾞｼｯｸM-PRO" panose="020F0600000000000000" pitchFamily="50" charset="-128"/>
              </a:rPr>
              <a:t>（番外編）意見交換会　（報告）</a:t>
            </a:r>
            <a:br>
              <a:rPr kumimoji="1" lang="en-US" altLang="ja-JP" sz="3200" dirty="0">
                <a:latin typeface="HG丸ｺﾞｼｯｸM-PRO" panose="020F0600000000000000" pitchFamily="50" charset="-128"/>
                <a:ea typeface="HG丸ｺﾞｼｯｸM-PRO" panose="020F0600000000000000" pitchFamily="50" charset="-128"/>
              </a:rPr>
            </a:br>
            <a:r>
              <a:rPr kumimoji="1" lang="ja-JP" altLang="en-US" sz="4800" dirty="0">
                <a:latin typeface="HG丸ｺﾞｼｯｸM-PRO" panose="020F0600000000000000" pitchFamily="50" charset="-128"/>
                <a:ea typeface="HG丸ｺﾞｼｯｸM-PRO" panose="020F0600000000000000" pitchFamily="50" charset="-128"/>
              </a:rPr>
              <a:t>コロナ禍の生物教育</a:t>
            </a:r>
            <a:br>
              <a:rPr kumimoji="1" lang="en-US" altLang="ja-JP" sz="4800" dirty="0">
                <a:latin typeface="HG丸ｺﾞｼｯｸM-PRO" panose="020F0600000000000000" pitchFamily="50" charset="-128"/>
                <a:ea typeface="HG丸ｺﾞｼｯｸM-PRO" panose="020F0600000000000000" pitchFamily="50" charset="-128"/>
              </a:rPr>
            </a:br>
            <a:r>
              <a:rPr kumimoji="1" lang="en-US" altLang="ja-JP" sz="3200" dirty="0">
                <a:latin typeface="HG丸ｺﾞｼｯｸM-PRO" panose="020F0600000000000000" pitchFamily="50" charset="-128"/>
                <a:ea typeface="HG丸ｺﾞｼｯｸM-PRO" panose="020F0600000000000000" pitchFamily="50" charset="-128"/>
              </a:rPr>
              <a:t>2021</a:t>
            </a:r>
            <a:r>
              <a:rPr kumimoji="1" lang="ja-JP" altLang="en-US" sz="3200" dirty="0">
                <a:latin typeface="HG丸ｺﾞｼｯｸM-PRO" panose="020F0600000000000000" pitchFamily="50" charset="-128"/>
                <a:ea typeface="HG丸ｺﾞｼｯｸM-PRO" panose="020F0600000000000000" pitchFamily="50" charset="-128"/>
              </a:rPr>
              <a:t>年</a:t>
            </a:r>
            <a:r>
              <a:rPr kumimoji="1" lang="en-US" altLang="ja-JP" sz="3200" dirty="0">
                <a:latin typeface="HG丸ｺﾞｼｯｸM-PRO" panose="020F0600000000000000" pitchFamily="50" charset="-128"/>
                <a:ea typeface="HG丸ｺﾞｼｯｸM-PRO" panose="020F0600000000000000" pitchFamily="50" charset="-128"/>
              </a:rPr>
              <a:t>10</a:t>
            </a:r>
            <a:r>
              <a:rPr kumimoji="1" lang="ja-JP" altLang="en-US" sz="3200" dirty="0">
                <a:latin typeface="HG丸ｺﾞｼｯｸM-PRO" panose="020F0600000000000000" pitchFamily="50" charset="-128"/>
                <a:ea typeface="HG丸ｺﾞｼｯｸM-PRO" panose="020F0600000000000000" pitchFamily="50" charset="-128"/>
              </a:rPr>
              <a:t>月</a:t>
            </a:r>
            <a:r>
              <a:rPr kumimoji="1" lang="en-US" altLang="ja-JP" sz="3200" dirty="0">
                <a:latin typeface="HG丸ｺﾞｼｯｸM-PRO" panose="020F0600000000000000" pitchFamily="50" charset="-128"/>
                <a:ea typeface="HG丸ｺﾞｼｯｸM-PRO" panose="020F0600000000000000" pitchFamily="50" charset="-128"/>
              </a:rPr>
              <a:t>3</a:t>
            </a:r>
            <a:r>
              <a:rPr kumimoji="1" lang="ja-JP" altLang="en-US" sz="3200" dirty="0">
                <a:latin typeface="HG丸ｺﾞｼｯｸM-PRO" panose="020F0600000000000000" pitchFamily="50" charset="-128"/>
                <a:ea typeface="HG丸ｺﾞｼｯｸM-PRO" panose="020F0600000000000000" pitchFamily="50" charset="-128"/>
              </a:rPr>
              <a:t>日</a:t>
            </a:r>
          </a:p>
        </p:txBody>
      </p:sp>
      <p:sp>
        <p:nvSpPr>
          <p:cNvPr id="3" name="テキスト ボックス 2">
            <a:extLst>
              <a:ext uri="{FF2B5EF4-FFF2-40B4-BE49-F238E27FC236}">
                <a16:creationId xmlns:a16="http://schemas.microsoft.com/office/drawing/2014/main" id="{546D0CF4-C9EC-4663-AEA2-081AB08F2873}"/>
              </a:ext>
            </a:extLst>
          </p:cNvPr>
          <p:cNvSpPr txBox="1"/>
          <p:nvPr/>
        </p:nvSpPr>
        <p:spPr>
          <a:xfrm>
            <a:off x="677008" y="3132960"/>
            <a:ext cx="10837984" cy="3251852"/>
          </a:xfrm>
          <a:prstGeom prst="rect">
            <a:avLst/>
          </a:prstGeom>
          <a:noFill/>
          <a:ln>
            <a:solidFill>
              <a:schemeClr val="accent1"/>
            </a:solidFill>
          </a:ln>
        </p:spPr>
        <p:txBody>
          <a:bodyPr wrap="square" rtlCol="0">
            <a:spAutoFit/>
          </a:bodyPr>
          <a:lstStyle/>
          <a:p>
            <a:pPr>
              <a:lnSpc>
                <a:spcPct val="150000"/>
              </a:lnSpc>
            </a:pPr>
            <a:r>
              <a:rPr kumimoji="1" lang="ja-JP" altLang="en-US" sz="2000" dirty="0">
                <a:latin typeface="HG丸ｺﾞｼｯｸM-PRO" panose="020F0600000000000000" pitchFamily="50" charset="-128"/>
                <a:ea typeface="HG丸ｺﾞｼｯｸM-PRO" panose="020F0600000000000000" pitchFamily="50" charset="-128"/>
              </a:rPr>
              <a:t>　以下のスライドは、当日の意見交換会用に準備した資料、参加者からの情報やコメントなどを入れた報告です。</a:t>
            </a:r>
            <a:r>
              <a:rPr lang="ja-JP" altLang="en-US" sz="2000" dirty="0">
                <a:latin typeface="HG丸ｺﾞｼｯｸM-PRO" panose="020F0600000000000000" pitchFamily="50" charset="-128"/>
                <a:ea typeface="HG丸ｺﾞｼｯｸM-PRO" panose="020F0600000000000000" pitchFamily="50" charset="-128"/>
              </a:rPr>
              <a:t>それぞれの資料を部分引用した元の</a:t>
            </a:r>
            <a:r>
              <a:rPr lang="en-US" altLang="ja-JP" sz="2000" dirty="0">
                <a:latin typeface="HG丸ｺﾞｼｯｸM-PRO" panose="020F0600000000000000" pitchFamily="50" charset="-128"/>
                <a:ea typeface="HG丸ｺﾞｼｯｸM-PRO" panose="020F0600000000000000" pitchFamily="50" charset="-128"/>
              </a:rPr>
              <a:t>URL</a:t>
            </a:r>
            <a:r>
              <a:rPr lang="ja-JP" altLang="en-US" sz="2000" dirty="0">
                <a:latin typeface="HG丸ｺﾞｼｯｸM-PRO" panose="020F0600000000000000" pitchFamily="50" charset="-128"/>
                <a:ea typeface="HG丸ｺﾞｼｯｸM-PRO" panose="020F0600000000000000" pitchFamily="50" charset="-128"/>
              </a:rPr>
              <a:t>を示してありますので、必要に応じて利用していただければと思います。</a:t>
            </a:r>
            <a:endParaRPr lang="en-US" altLang="ja-JP" sz="20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2000" dirty="0">
                <a:latin typeface="HG丸ｺﾞｼｯｸM-PRO" panose="020F0600000000000000" pitchFamily="50" charset="-128"/>
                <a:ea typeface="HG丸ｺﾞｼｯｸM-PRO" panose="020F0600000000000000" pitchFamily="50" charset="-128"/>
              </a:rPr>
              <a:t>　ウイルスや感染症の専門家によるものではありません。インターネットの情報がすべて正しいとは限らないこともお含みおきください。</a:t>
            </a:r>
            <a:endParaRPr lang="en-US" altLang="ja-JP" sz="20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2000" dirty="0">
                <a:latin typeface="HG丸ｺﾞｼｯｸM-PRO" panose="020F0600000000000000" pitchFamily="50" charset="-128"/>
                <a:ea typeface="HG丸ｺﾞｼｯｸM-PRO" panose="020F0600000000000000" pitchFamily="50" charset="-128"/>
              </a:rPr>
              <a:t>　皆さんのお役に立つ部分があれば幸いです。</a:t>
            </a:r>
            <a:endParaRPr lang="en-US" altLang="ja-JP" sz="20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2000" dirty="0">
                <a:latin typeface="HG丸ｺﾞｼｯｸM-PRO" panose="020F0600000000000000" pitchFamily="50" charset="-128"/>
                <a:ea typeface="HG丸ｺﾞｼｯｸM-PRO" panose="020F0600000000000000" pitchFamily="50" charset="-128"/>
              </a:rPr>
              <a:t>　　　　　　　　　　　　　　　　　　　　　　　　　　　　生物教育研究所　中道貞子</a:t>
            </a:r>
            <a:endParaRPr kumimoji="1" lang="ja-JP" altLang="en-US" sz="2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85682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付録表1　アミノ酸表記法">
            <a:extLst>
              <a:ext uri="{FF2B5EF4-FFF2-40B4-BE49-F238E27FC236}">
                <a16:creationId xmlns:a16="http://schemas.microsoft.com/office/drawing/2014/main" id="{DE5D4EB4-7F84-4A8D-AD61-BB38CEC64280}"/>
              </a:ext>
            </a:extLst>
          </p:cNvPr>
          <p:cNvPicPr/>
          <p:nvPr/>
        </p:nvPicPr>
        <p:blipFill>
          <a:blip r:embed="rId3">
            <a:extLst>
              <a:ext uri="{28A0092B-C50C-407E-A947-70E740481C1C}">
                <a14:useLocalDpi xmlns:a14="http://schemas.microsoft.com/office/drawing/2010/main"/>
              </a:ext>
            </a:extLst>
          </a:blip>
          <a:srcRect/>
          <a:stretch>
            <a:fillRect/>
          </a:stretch>
        </p:blipFill>
        <p:spPr bwMode="auto">
          <a:xfrm>
            <a:off x="1599028" y="410468"/>
            <a:ext cx="8374966" cy="5652707"/>
          </a:xfrm>
          <a:prstGeom prst="rect">
            <a:avLst/>
          </a:prstGeom>
          <a:noFill/>
          <a:ln>
            <a:noFill/>
          </a:ln>
        </p:spPr>
      </p:pic>
      <p:sp>
        <p:nvSpPr>
          <p:cNvPr id="10" name="テキスト ボックス 9">
            <a:extLst>
              <a:ext uri="{FF2B5EF4-FFF2-40B4-BE49-F238E27FC236}">
                <a16:creationId xmlns:a16="http://schemas.microsoft.com/office/drawing/2014/main" id="{05FAC0A5-469D-4493-B186-0DE5D0756A49}"/>
              </a:ext>
            </a:extLst>
          </p:cNvPr>
          <p:cNvSpPr txBox="1"/>
          <p:nvPr/>
        </p:nvSpPr>
        <p:spPr>
          <a:xfrm>
            <a:off x="4838065" y="6222825"/>
            <a:ext cx="6903719" cy="369332"/>
          </a:xfrm>
          <a:prstGeom prst="rect">
            <a:avLst/>
          </a:prstGeom>
          <a:noFill/>
        </p:spPr>
        <p:txBody>
          <a:bodyPr wrap="square">
            <a:spAutoFit/>
          </a:bodyPr>
          <a:lstStyle/>
          <a:p>
            <a:r>
              <a:rPr lang="en-US" altLang="ja-JP" dirty="0"/>
              <a:t>http://www.jsccr.jp/guideline/2016/hereditary_appendix.html</a:t>
            </a:r>
            <a:endParaRPr lang="ja-JP" altLang="en-US" dirty="0"/>
          </a:p>
        </p:txBody>
      </p:sp>
    </p:spTree>
    <p:extLst>
      <p:ext uri="{BB962C8B-B14F-4D97-AF65-F5344CB8AC3E}">
        <p14:creationId xmlns:p14="http://schemas.microsoft.com/office/powerpoint/2010/main" val="1789293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D0984620-78E1-45B2-90FF-9DAC62C0B078}"/>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349305" y="233656"/>
            <a:ext cx="7137595" cy="5032005"/>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3B9A317E-7840-427E-9E8D-293C55071D1A}"/>
              </a:ext>
            </a:extLst>
          </p:cNvPr>
          <p:cNvSpPr txBox="1"/>
          <p:nvPr/>
        </p:nvSpPr>
        <p:spPr>
          <a:xfrm>
            <a:off x="3515751" y="6285790"/>
            <a:ext cx="8539088" cy="338554"/>
          </a:xfrm>
          <a:prstGeom prst="rect">
            <a:avLst/>
          </a:prstGeom>
          <a:noFill/>
        </p:spPr>
        <p:txBody>
          <a:bodyPr wrap="square">
            <a:spAutoFit/>
          </a:bodyPr>
          <a:lstStyle/>
          <a:p>
            <a:r>
              <a:rPr lang="en-US" altLang="ja-JP" sz="1600" dirty="0"/>
              <a:t>https://www.toyaku.ac.jp/lifescience/departments/applife/knowledge/article-010.html</a:t>
            </a:r>
            <a:endParaRPr lang="ja-JP" altLang="en-US" sz="1600" dirty="0"/>
          </a:p>
        </p:txBody>
      </p:sp>
      <p:sp>
        <p:nvSpPr>
          <p:cNvPr id="4" name="テキスト ボックス 3">
            <a:extLst>
              <a:ext uri="{FF2B5EF4-FFF2-40B4-BE49-F238E27FC236}">
                <a16:creationId xmlns:a16="http://schemas.microsoft.com/office/drawing/2014/main" id="{32671511-B5C2-4BB4-9091-2823427698A9}"/>
              </a:ext>
            </a:extLst>
          </p:cNvPr>
          <p:cNvSpPr txBox="1"/>
          <p:nvPr/>
        </p:nvSpPr>
        <p:spPr>
          <a:xfrm>
            <a:off x="3678702" y="5547126"/>
            <a:ext cx="7452360" cy="738664"/>
          </a:xfrm>
          <a:prstGeom prst="rect">
            <a:avLst/>
          </a:prstGeom>
          <a:noFill/>
        </p:spPr>
        <p:txBody>
          <a:bodyPr wrap="square" rtlCol="0">
            <a:spAutoFit/>
          </a:bodyPr>
          <a:lstStyle/>
          <a:p>
            <a:r>
              <a:rPr lang="ja-JP" altLang="en-US" sz="1400" b="0" i="0" dirty="0">
                <a:solidFill>
                  <a:srgbClr val="787878"/>
                </a:solidFill>
                <a:effectLst/>
                <a:latin typeface="Noto Sans CJK JP"/>
              </a:rPr>
              <a:t>非極性アミノ酸は緑色、極性アミノ酸は黄土色、酸性アミノ酸は赤色、塩基性アミノ酸は青色で示している。メチオニンは非極性アミノ酸だが、</a:t>
            </a:r>
            <a:r>
              <a:rPr lang="en-US" altLang="ja-JP" sz="1400" b="0" i="0" dirty="0">
                <a:solidFill>
                  <a:srgbClr val="787878"/>
                </a:solidFill>
                <a:effectLst/>
                <a:latin typeface="Noto Sans CJK JP"/>
              </a:rPr>
              <a:t>AUG</a:t>
            </a:r>
            <a:r>
              <a:rPr lang="ja-JP" altLang="en-US" sz="1400" b="0" i="0" dirty="0">
                <a:solidFill>
                  <a:srgbClr val="787878"/>
                </a:solidFill>
                <a:effectLst/>
                <a:latin typeface="Noto Sans CJK JP"/>
              </a:rPr>
              <a:t>コドンがタンパク質合成開始のために重要な役割を果たす「開始コドン」を兼ねているため、色を代えて示している。</a:t>
            </a:r>
            <a:endParaRPr kumimoji="1" lang="ja-JP" altLang="en-US" sz="1400" dirty="0"/>
          </a:p>
        </p:txBody>
      </p:sp>
    </p:spTree>
    <p:extLst>
      <p:ext uri="{BB962C8B-B14F-4D97-AF65-F5344CB8AC3E}">
        <p14:creationId xmlns:p14="http://schemas.microsoft.com/office/powerpoint/2010/main" val="3724274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784A8F-8575-47F7-9253-E1EEDBDC58F5}"/>
              </a:ext>
            </a:extLst>
          </p:cNvPr>
          <p:cNvSpPr>
            <a:spLocks noGrp="1"/>
          </p:cNvSpPr>
          <p:nvPr>
            <p:ph type="title"/>
          </p:nvPr>
        </p:nvSpPr>
        <p:spPr/>
        <p:txBody>
          <a:bodyPr/>
          <a:lstStyle/>
          <a:p>
            <a:pPr algn="ctr"/>
            <a:r>
              <a:rPr kumimoji="1" lang="ja-JP" altLang="en-US" dirty="0"/>
              <a:t>吉川さんから紹介のあったサイト</a:t>
            </a:r>
          </a:p>
        </p:txBody>
      </p:sp>
      <p:sp>
        <p:nvSpPr>
          <p:cNvPr id="3" name="コンテンツ プレースホルダー 2">
            <a:extLst>
              <a:ext uri="{FF2B5EF4-FFF2-40B4-BE49-F238E27FC236}">
                <a16:creationId xmlns:a16="http://schemas.microsoft.com/office/drawing/2014/main" id="{881E17DC-79CA-4A25-9C04-1757C724C02B}"/>
              </a:ext>
            </a:extLst>
          </p:cNvPr>
          <p:cNvSpPr>
            <a:spLocks noGrp="1"/>
          </p:cNvSpPr>
          <p:nvPr>
            <p:ph idx="1"/>
          </p:nvPr>
        </p:nvSpPr>
        <p:spPr>
          <a:xfrm>
            <a:off x="651977" y="1690688"/>
            <a:ext cx="11232444" cy="4846108"/>
          </a:xfrm>
        </p:spPr>
        <p:txBody>
          <a:bodyPr>
            <a:normAutofit/>
          </a:bodyPr>
          <a:lstStyle/>
          <a:p>
            <a:pPr marL="0" indent="-720000">
              <a:lnSpc>
                <a:spcPct val="150000"/>
              </a:lnSpc>
              <a:spcBef>
                <a:spcPts val="0"/>
              </a:spcBef>
              <a:buNone/>
            </a:pPr>
            <a:r>
              <a:rPr lang="ja-JP" altLang="en-US" b="0" i="0" dirty="0">
                <a:solidFill>
                  <a:srgbClr val="202124"/>
                </a:solidFill>
                <a:effectLst/>
                <a:latin typeface="Roboto" panose="02000000000000000000" pitchFamily="2" charset="0"/>
              </a:rPr>
              <a:t>茅野市の</a:t>
            </a:r>
            <a:r>
              <a:rPr lang="en-US" altLang="ja-JP" b="0" i="0" dirty="0">
                <a:solidFill>
                  <a:srgbClr val="202124"/>
                </a:solidFill>
                <a:effectLst/>
                <a:latin typeface="Roboto" panose="02000000000000000000" pitchFamily="2" charset="0"/>
              </a:rPr>
              <a:t>Web</a:t>
            </a:r>
            <a:r>
              <a:rPr lang="ja-JP" altLang="en-US" b="0" i="0" dirty="0">
                <a:solidFill>
                  <a:srgbClr val="202124"/>
                </a:solidFill>
                <a:effectLst/>
                <a:latin typeface="Roboto" panose="02000000000000000000" pitchFamily="2" charset="0"/>
              </a:rPr>
              <a:t>サイトにある「新型コロナウイルス感染をのりこえるための説明書」のサイトには、多くの説明書がある。「デルタ株編」を授業で紹介したが、一人一台端末であれば紹介だけではなく深める取組に発展できそうとのコメントがあった。</a:t>
            </a:r>
            <a:endParaRPr lang="en-US" altLang="ja-JP" b="0" i="0" dirty="0">
              <a:solidFill>
                <a:srgbClr val="202124"/>
              </a:solidFill>
              <a:effectLst/>
              <a:latin typeface="Roboto" panose="02000000000000000000" pitchFamily="2" charset="0"/>
            </a:endParaRPr>
          </a:p>
          <a:p>
            <a:pPr marL="0" indent="-720000">
              <a:lnSpc>
                <a:spcPct val="150000"/>
              </a:lnSpc>
              <a:spcBef>
                <a:spcPts val="0"/>
              </a:spcBef>
              <a:buNone/>
            </a:pPr>
            <a:r>
              <a:rPr lang="en-US" altLang="ja-JP" sz="3200" b="0" i="0" dirty="0">
                <a:solidFill>
                  <a:srgbClr val="202124"/>
                </a:solidFill>
                <a:effectLst/>
                <a:latin typeface="Roboto" panose="02000000000000000000" pitchFamily="2" charset="0"/>
                <a:hlinkClick r:id="rId3"/>
              </a:rPr>
              <a:t>https://www.city.chino.lg.jp/site/korona/corona-setsumei.html#setsumeisyo</a:t>
            </a:r>
            <a:endParaRPr lang="en-US" altLang="ja-JP" sz="3200" b="0" i="0" dirty="0">
              <a:solidFill>
                <a:srgbClr val="202124"/>
              </a:solidFill>
              <a:effectLst/>
              <a:latin typeface="Roboto" panose="02000000000000000000" pitchFamily="2" charset="0"/>
            </a:endParaRPr>
          </a:p>
          <a:p>
            <a:pPr marL="0" indent="-720000">
              <a:lnSpc>
                <a:spcPct val="150000"/>
              </a:lnSpc>
              <a:spcBef>
                <a:spcPts val="0"/>
              </a:spcBef>
              <a:buNone/>
            </a:pPr>
            <a:endParaRPr lang="en-US" altLang="ja-JP" sz="3200" b="0" i="0" dirty="0">
              <a:solidFill>
                <a:srgbClr val="202124"/>
              </a:solidFill>
              <a:effectLst/>
              <a:latin typeface="Roboto" panose="02000000000000000000" pitchFamily="2" charset="0"/>
            </a:endParaRPr>
          </a:p>
          <a:p>
            <a:pPr marL="0" indent="0">
              <a:buNone/>
            </a:pPr>
            <a:endParaRPr kumimoji="1" lang="ja-JP" altLang="en-US" dirty="0"/>
          </a:p>
        </p:txBody>
      </p:sp>
    </p:spTree>
    <p:extLst>
      <p:ext uri="{BB962C8B-B14F-4D97-AF65-F5344CB8AC3E}">
        <p14:creationId xmlns:p14="http://schemas.microsoft.com/office/powerpoint/2010/main" val="2332513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8B20B7-0D39-4123-AFEE-238E107A6FAD}"/>
              </a:ext>
            </a:extLst>
          </p:cNvPr>
          <p:cNvSpPr>
            <a:spLocks noGrp="1"/>
          </p:cNvSpPr>
          <p:nvPr>
            <p:ph type="title"/>
          </p:nvPr>
        </p:nvSpPr>
        <p:spPr/>
        <p:txBody>
          <a:bodyPr/>
          <a:lstStyle/>
          <a:p>
            <a:pPr algn="ctr"/>
            <a:r>
              <a:rPr kumimoji="1" lang="ja-JP" altLang="en-US" dirty="0"/>
              <a:t>いろいろなウェブサイト</a:t>
            </a:r>
          </a:p>
        </p:txBody>
      </p:sp>
      <p:sp>
        <p:nvSpPr>
          <p:cNvPr id="3" name="字幕 2">
            <a:extLst>
              <a:ext uri="{FF2B5EF4-FFF2-40B4-BE49-F238E27FC236}">
                <a16:creationId xmlns:a16="http://schemas.microsoft.com/office/drawing/2014/main" id="{44E1A64F-4A11-42B9-89A8-B0956C6DD7FB}"/>
              </a:ext>
            </a:extLst>
          </p:cNvPr>
          <p:cNvSpPr>
            <a:spLocks noGrp="1"/>
          </p:cNvSpPr>
          <p:nvPr>
            <p:ph idx="1"/>
          </p:nvPr>
        </p:nvSpPr>
        <p:spPr>
          <a:xfrm>
            <a:off x="838200" y="1816073"/>
            <a:ext cx="10515600" cy="4351338"/>
          </a:xfrm>
        </p:spPr>
        <p:txBody>
          <a:bodyPr>
            <a:normAutofit/>
          </a:bodyPr>
          <a:lstStyle/>
          <a:p>
            <a:r>
              <a:rPr lang="ja-JP" altLang="en-US" dirty="0"/>
              <a:t>山中伸弥氏による新型コロナウイルス情報にある「黒木登志夫先生」より</a:t>
            </a:r>
            <a:endParaRPr lang="en-US" altLang="ja-JP" dirty="0"/>
          </a:p>
          <a:p>
            <a:pPr marL="0" indent="0">
              <a:buNone/>
            </a:pPr>
            <a:r>
              <a:rPr lang="en-US" altLang="ja-JP" dirty="0">
                <a:hlinkClick r:id="rId3"/>
              </a:rPr>
              <a:t>https://www.covid19-yamanaka.com/cont2/46.html</a:t>
            </a:r>
            <a:endParaRPr lang="en-US" altLang="ja-JP" dirty="0"/>
          </a:p>
          <a:p>
            <a:pPr marL="0" indent="0">
              <a:buNone/>
            </a:pPr>
            <a:endParaRPr lang="en-US" altLang="ja-JP" dirty="0"/>
          </a:p>
          <a:p>
            <a:pPr marL="0" indent="0">
              <a:buNone/>
            </a:pPr>
            <a:r>
              <a:rPr lang="ja-JP" altLang="en-US" dirty="0"/>
              <a:t>＊</a:t>
            </a:r>
            <a:r>
              <a:rPr lang="en-US" altLang="ja-JP" dirty="0"/>
              <a:t>2021</a:t>
            </a:r>
            <a:r>
              <a:rPr lang="ja-JP" altLang="en-US" dirty="0"/>
              <a:t>年</a:t>
            </a:r>
            <a:r>
              <a:rPr lang="en-US" altLang="ja-JP" dirty="0"/>
              <a:t>8</a:t>
            </a:r>
            <a:r>
              <a:rPr lang="ja-JP" altLang="en-US" dirty="0"/>
              <a:t>月</a:t>
            </a:r>
            <a:r>
              <a:rPr lang="en-US" altLang="ja-JP" dirty="0"/>
              <a:t>26</a:t>
            </a:r>
            <a:r>
              <a:rPr lang="ja-JP" altLang="en-US" dirty="0"/>
              <a:t>日　ワクチン開発物語</a:t>
            </a:r>
            <a:endParaRPr lang="en-US" altLang="ja-JP" dirty="0"/>
          </a:p>
          <a:p>
            <a:pPr marL="0" indent="0">
              <a:buNone/>
            </a:pPr>
            <a:r>
              <a:rPr lang="ja-JP" altLang="en-US" dirty="0"/>
              <a:t>→カリコー氏についての説明、ｍ</a:t>
            </a:r>
            <a:r>
              <a:rPr lang="en-US" altLang="ja-JP" dirty="0"/>
              <a:t>RNA</a:t>
            </a:r>
            <a:r>
              <a:rPr lang="ja-JP" altLang="en-US" dirty="0"/>
              <a:t>のウリジンをシュードウリジンに変えると免疫の攻撃から免れたという話あり</a:t>
            </a:r>
            <a:endParaRPr lang="en-US" altLang="ja-JP" dirty="0"/>
          </a:p>
          <a:p>
            <a:pPr marL="0" indent="0">
              <a:buNone/>
            </a:pPr>
            <a:r>
              <a:rPr lang="ja-JP" altLang="en-US" dirty="0"/>
              <a:t>＊</a:t>
            </a:r>
            <a:r>
              <a:rPr lang="en-US" altLang="ja-JP" dirty="0"/>
              <a:t>2021</a:t>
            </a:r>
            <a:r>
              <a:rPr lang="ja-JP" altLang="en-US" dirty="0"/>
              <a:t>年</a:t>
            </a:r>
            <a:r>
              <a:rPr lang="en-US" altLang="ja-JP" dirty="0"/>
              <a:t>9</a:t>
            </a:r>
            <a:r>
              <a:rPr lang="ja-JP" altLang="en-US" dirty="0"/>
              <a:t>月</a:t>
            </a:r>
            <a:r>
              <a:rPr lang="en-US" altLang="ja-JP" dirty="0"/>
              <a:t>12</a:t>
            </a:r>
            <a:r>
              <a:rPr lang="ja-JP" altLang="en-US" dirty="0"/>
              <a:t>日　ワクチン続報</a:t>
            </a:r>
            <a:endParaRPr lang="en-US" altLang="ja-JP" dirty="0"/>
          </a:p>
          <a:p>
            <a:pPr marL="0" indent="0">
              <a:buNone/>
            </a:pPr>
            <a:r>
              <a:rPr lang="ja-JP" altLang="en-US" dirty="0"/>
              <a:t>→億単位のワクチンをどのようにして作るかの話あり</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ja-JP" altLang="en-US" dirty="0"/>
          </a:p>
        </p:txBody>
      </p:sp>
    </p:spTree>
    <p:extLst>
      <p:ext uri="{BB962C8B-B14F-4D97-AF65-F5344CB8AC3E}">
        <p14:creationId xmlns:p14="http://schemas.microsoft.com/office/powerpoint/2010/main" val="13017910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8B20B7-0D39-4123-AFEE-238E107A6FAD}"/>
              </a:ext>
            </a:extLst>
          </p:cNvPr>
          <p:cNvSpPr>
            <a:spLocks noGrp="1"/>
          </p:cNvSpPr>
          <p:nvPr>
            <p:ph type="title"/>
          </p:nvPr>
        </p:nvSpPr>
        <p:spPr/>
        <p:txBody>
          <a:bodyPr/>
          <a:lstStyle/>
          <a:p>
            <a:pPr algn="ctr"/>
            <a:r>
              <a:rPr kumimoji="1" lang="ja-JP" altLang="en-US" dirty="0"/>
              <a:t>いろいろなウェブサイト</a:t>
            </a:r>
          </a:p>
        </p:txBody>
      </p:sp>
      <p:sp>
        <p:nvSpPr>
          <p:cNvPr id="3" name="字幕 2">
            <a:extLst>
              <a:ext uri="{FF2B5EF4-FFF2-40B4-BE49-F238E27FC236}">
                <a16:creationId xmlns:a16="http://schemas.microsoft.com/office/drawing/2014/main" id="{44E1A64F-4A11-42B9-89A8-B0956C6DD7FB}"/>
              </a:ext>
            </a:extLst>
          </p:cNvPr>
          <p:cNvSpPr>
            <a:spLocks noGrp="1"/>
          </p:cNvSpPr>
          <p:nvPr>
            <p:ph idx="1"/>
          </p:nvPr>
        </p:nvSpPr>
        <p:spPr>
          <a:xfrm>
            <a:off x="881575" y="2087831"/>
            <a:ext cx="10515600" cy="4351338"/>
          </a:xfrm>
        </p:spPr>
        <p:txBody>
          <a:bodyPr>
            <a:normAutofit/>
          </a:bodyPr>
          <a:lstStyle/>
          <a:p>
            <a:pPr marL="0" indent="0">
              <a:buNone/>
            </a:pPr>
            <a:r>
              <a:rPr lang="ja-JP" altLang="en-US" dirty="0"/>
              <a:t>・論文から考える新型コロナの感染抑制</a:t>
            </a:r>
            <a:endParaRPr lang="en-US" altLang="ja-JP" dirty="0"/>
          </a:p>
          <a:p>
            <a:pPr marL="0" indent="0">
              <a:buNone/>
            </a:pPr>
            <a:r>
              <a:rPr lang="ja-JP" altLang="en-US" dirty="0"/>
              <a:t>ー空気感染、ワクチン、集団免疫ー　吉田賢右</a:t>
            </a:r>
            <a:endParaRPr lang="en-US" altLang="ja-JP" dirty="0"/>
          </a:p>
          <a:p>
            <a:pPr marL="0" indent="0">
              <a:buNone/>
            </a:pPr>
            <a:r>
              <a:rPr lang="en-US" altLang="ja-JP" dirty="0">
                <a:hlinkClick r:id="rId3"/>
              </a:rPr>
              <a:t>https://www.brh.co.jp/upload/news/attach/ronbunkara(1).pdf</a:t>
            </a:r>
            <a:endParaRPr lang="en-US" altLang="ja-JP" dirty="0"/>
          </a:p>
          <a:p>
            <a:pPr marL="0" indent="0">
              <a:buNone/>
            </a:pPr>
            <a:endParaRPr lang="en-US" altLang="ja-JP" dirty="0"/>
          </a:p>
          <a:p>
            <a:pPr marL="0" indent="0">
              <a:buNone/>
            </a:pPr>
            <a:r>
              <a:rPr lang="ja-JP" altLang="en-US" dirty="0"/>
              <a:t>・新型コロナウイルスが細胞に侵入する仕組み</a:t>
            </a:r>
            <a:endParaRPr lang="en-US" altLang="ja-JP" dirty="0"/>
          </a:p>
          <a:p>
            <a:pPr marL="0" indent="0">
              <a:buNone/>
            </a:pPr>
            <a:r>
              <a:rPr lang="en-US" altLang="ja-JP" dirty="0">
                <a:hlinkClick r:id="rId4"/>
              </a:rPr>
              <a:t>http://fc3949.cuenote.jp/c/ac5Nah4GbNlOvebN</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ja-JP" altLang="en-US" dirty="0"/>
          </a:p>
        </p:txBody>
      </p:sp>
    </p:spTree>
    <p:extLst>
      <p:ext uri="{BB962C8B-B14F-4D97-AF65-F5344CB8AC3E}">
        <p14:creationId xmlns:p14="http://schemas.microsoft.com/office/powerpoint/2010/main" val="4110481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13D0DC-C651-4637-BE38-B67D5E487C84}"/>
              </a:ext>
            </a:extLst>
          </p:cNvPr>
          <p:cNvSpPr>
            <a:spLocks noGrp="1"/>
          </p:cNvSpPr>
          <p:nvPr>
            <p:ph type="title"/>
          </p:nvPr>
        </p:nvSpPr>
        <p:spPr>
          <a:xfrm>
            <a:off x="838200" y="365125"/>
            <a:ext cx="10515600" cy="1316919"/>
          </a:xfrm>
        </p:spPr>
        <p:txBody>
          <a:bodyPr>
            <a:normAutofit/>
          </a:bodyPr>
          <a:lstStyle/>
          <a:p>
            <a:pPr algn="ctr"/>
            <a:r>
              <a:rPr lang="ja-JP" altLang="en-US" b="0" i="0" dirty="0">
                <a:effectLst/>
                <a:latin typeface="+mj-ea"/>
              </a:rPr>
              <a:t>各変異株の詳細</a:t>
            </a:r>
            <a:br>
              <a:rPr lang="en-US" altLang="ja-JP" b="0" i="0" dirty="0">
                <a:effectLst/>
                <a:latin typeface="+mj-ea"/>
              </a:rPr>
            </a:br>
            <a:r>
              <a:rPr lang="ja-JP" altLang="en-US" b="0" i="0" dirty="0">
                <a:effectLst/>
                <a:latin typeface="+mj-ea"/>
              </a:rPr>
              <a:t>～</a:t>
            </a:r>
            <a:r>
              <a:rPr lang="ja-JP" altLang="en-US" sz="3100" b="0" i="0" dirty="0">
                <a:effectLst/>
                <a:latin typeface="+mj-ea"/>
              </a:rPr>
              <a:t>西郷さんから　</a:t>
            </a:r>
            <a:r>
              <a:rPr lang="en-US" altLang="ja-JP" sz="3100" b="0" i="0" dirty="0">
                <a:effectLst/>
                <a:latin typeface="+mj-ea"/>
              </a:rPr>
              <a:t>Volvox ML</a:t>
            </a:r>
            <a:r>
              <a:rPr lang="ja-JP" altLang="en-US" sz="3100" b="0" i="0" dirty="0">
                <a:effectLst/>
                <a:latin typeface="+mj-ea"/>
              </a:rPr>
              <a:t>　で紹介のあったサイト～　　　　</a:t>
            </a:r>
            <a:endParaRPr kumimoji="1" lang="ja-JP" altLang="en-US" sz="3100" dirty="0">
              <a:latin typeface="+mj-ea"/>
            </a:endParaRPr>
          </a:p>
        </p:txBody>
      </p:sp>
      <p:sp>
        <p:nvSpPr>
          <p:cNvPr id="3" name="コンテンツ プレースホルダー 2">
            <a:extLst>
              <a:ext uri="{FF2B5EF4-FFF2-40B4-BE49-F238E27FC236}">
                <a16:creationId xmlns:a16="http://schemas.microsoft.com/office/drawing/2014/main" id="{024BE086-CA8D-4FAC-8957-13E5B286113D}"/>
              </a:ext>
            </a:extLst>
          </p:cNvPr>
          <p:cNvSpPr>
            <a:spLocks noGrp="1"/>
          </p:cNvSpPr>
          <p:nvPr>
            <p:ph idx="1"/>
          </p:nvPr>
        </p:nvSpPr>
        <p:spPr>
          <a:xfrm>
            <a:off x="838200" y="2141537"/>
            <a:ext cx="11128022" cy="4351338"/>
          </a:xfrm>
        </p:spPr>
        <p:txBody>
          <a:bodyPr>
            <a:normAutofit fontScale="92500" lnSpcReduction="10000"/>
          </a:bodyPr>
          <a:lstStyle/>
          <a:p>
            <a:r>
              <a:rPr lang="ja-JP" altLang="en-US" dirty="0"/>
              <a:t>変異株の系統樹</a:t>
            </a:r>
            <a:endParaRPr lang="en-US" altLang="ja-JP" dirty="0"/>
          </a:p>
          <a:p>
            <a:pPr marL="0" indent="0">
              <a:buNone/>
            </a:pPr>
            <a:r>
              <a:rPr lang="en-US" altLang="ja-JP" dirty="0">
                <a:hlinkClick r:id="rId3"/>
              </a:rPr>
              <a:t>https://www.science.org/content/article/new-sars-cov-2-variants-have-changed-pandemic-what-will-virus-do-next</a:t>
            </a:r>
            <a:endParaRPr lang="en-US" altLang="ja-JP" dirty="0"/>
          </a:p>
          <a:p>
            <a:endParaRPr lang="en-US" altLang="ja-JP" dirty="0"/>
          </a:p>
          <a:p>
            <a:r>
              <a:rPr lang="ja-JP" altLang="en-US" b="0" i="0" dirty="0">
                <a:effectLst/>
                <a:latin typeface="+mj-ea"/>
                <a:ea typeface="+mj-ea"/>
              </a:rPr>
              <a:t>各変異株について、具体的にどこが変異しているかが分かるサイト</a:t>
            </a:r>
            <a:br>
              <a:rPr lang="ja-JP" altLang="en-US" dirty="0"/>
            </a:br>
            <a:r>
              <a:rPr lang="en-US" altLang="ja-JP" b="0" i="0" dirty="0">
                <a:effectLst/>
                <a:latin typeface="MS PGothic" panose="020B0600070205080204" pitchFamily="50" charset="-128"/>
                <a:ea typeface="MS PGothic" panose="020B0600070205080204" pitchFamily="50" charset="-128"/>
                <a:hlinkClick r:id="rId4"/>
              </a:rPr>
              <a:t>https://outbreak.info/situation-reports#voc</a:t>
            </a:r>
            <a:endParaRPr lang="en-US" altLang="ja-JP" b="0" i="0" dirty="0">
              <a:effectLst/>
              <a:latin typeface="MS PGothic" panose="020B0600070205080204" pitchFamily="50" charset="-128"/>
              <a:ea typeface="MS PGothic" panose="020B0600070205080204" pitchFamily="50" charset="-128"/>
            </a:endParaRPr>
          </a:p>
          <a:p>
            <a:endParaRPr lang="en-US" altLang="ja-JP" dirty="0">
              <a:latin typeface="MS PGothic" panose="020B0600070205080204" pitchFamily="50" charset="-128"/>
              <a:ea typeface="MS PGothic" panose="020B0600070205080204" pitchFamily="50" charset="-128"/>
            </a:endParaRPr>
          </a:p>
          <a:p>
            <a:pPr marL="0" indent="0">
              <a:buNone/>
            </a:pPr>
            <a:r>
              <a:rPr lang="ja-JP" altLang="en-US" dirty="0"/>
              <a:t>　　　　　　　　　　↓</a:t>
            </a:r>
            <a:endParaRPr lang="en-US" altLang="ja-JP" dirty="0"/>
          </a:p>
          <a:p>
            <a:pPr marL="0" indent="0">
              <a:buNone/>
            </a:pPr>
            <a:r>
              <a:rPr lang="ja-JP" altLang="en-US" dirty="0"/>
              <a:t>スライド３～８は、この</a:t>
            </a:r>
            <a:r>
              <a:rPr lang="en-US" altLang="ja-JP" dirty="0"/>
              <a:t>2</a:t>
            </a:r>
            <a:r>
              <a:rPr lang="ja-JP" altLang="en-US" dirty="0"/>
              <a:t>つのサイトからの資料と、ギリシャ文字のことに触れて作成したスライド</a:t>
            </a:r>
            <a:endParaRPr kumimoji="1" lang="ja-JP" altLang="en-US" dirty="0"/>
          </a:p>
        </p:txBody>
      </p:sp>
    </p:spTree>
    <p:extLst>
      <p:ext uri="{BB962C8B-B14F-4D97-AF65-F5344CB8AC3E}">
        <p14:creationId xmlns:p14="http://schemas.microsoft.com/office/powerpoint/2010/main" val="129961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57404631-C255-4F19-BBB7-8AF30C93D82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83771" y="997182"/>
            <a:ext cx="9157524" cy="5860818"/>
          </a:xfrm>
          <a:prstGeom prst="rect">
            <a:avLst/>
          </a:prstGeom>
        </p:spPr>
      </p:pic>
      <p:sp>
        <p:nvSpPr>
          <p:cNvPr id="2" name="テキスト ボックス 1">
            <a:extLst>
              <a:ext uri="{FF2B5EF4-FFF2-40B4-BE49-F238E27FC236}">
                <a16:creationId xmlns:a16="http://schemas.microsoft.com/office/drawing/2014/main" id="{3A8814A5-F0F9-4E0D-8815-2B5A132F21BF}"/>
              </a:ext>
            </a:extLst>
          </p:cNvPr>
          <p:cNvSpPr txBox="1"/>
          <p:nvPr/>
        </p:nvSpPr>
        <p:spPr>
          <a:xfrm>
            <a:off x="5373511" y="465010"/>
            <a:ext cx="7145867" cy="646331"/>
          </a:xfrm>
          <a:prstGeom prst="rect">
            <a:avLst/>
          </a:prstGeom>
          <a:noFill/>
        </p:spPr>
        <p:txBody>
          <a:bodyPr wrap="square" rtlCol="0">
            <a:spAutoFit/>
          </a:bodyPr>
          <a:lstStyle/>
          <a:p>
            <a:pPr marL="0" indent="0">
              <a:buNone/>
            </a:pPr>
            <a:r>
              <a:rPr lang="en-US" altLang="ja-JP" dirty="0">
                <a:hlinkClick r:id="rId4"/>
              </a:rPr>
              <a:t>https://www.science.org/content/article/new-sars-cov-2-variants-have-changed-pandemic-what-will-virus-do-next</a:t>
            </a:r>
            <a:endParaRPr lang="en-US" altLang="ja-JP" dirty="0"/>
          </a:p>
        </p:txBody>
      </p:sp>
      <p:sp>
        <p:nvSpPr>
          <p:cNvPr id="3" name="吹き出し: 線 2">
            <a:extLst>
              <a:ext uri="{FF2B5EF4-FFF2-40B4-BE49-F238E27FC236}">
                <a16:creationId xmlns:a16="http://schemas.microsoft.com/office/drawing/2014/main" id="{A8EA2380-9FFD-4B8E-98ED-ED322890936C}"/>
              </a:ext>
            </a:extLst>
          </p:cNvPr>
          <p:cNvSpPr/>
          <p:nvPr/>
        </p:nvSpPr>
        <p:spPr>
          <a:xfrm>
            <a:off x="1191151" y="300668"/>
            <a:ext cx="3319107" cy="975013"/>
          </a:xfrm>
          <a:prstGeom prst="borderCallout1">
            <a:avLst>
              <a:gd name="adj1" fmla="val 100991"/>
              <a:gd name="adj2" fmla="val 25396"/>
              <a:gd name="adj3" fmla="val 125486"/>
              <a:gd name="adj4" fmla="val 1223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右の</a:t>
            </a:r>
            <a:r>
              <a:rPr kumimoji="1" lang="en-US" altLang="ja-JP" dirty="0">
                <a:solidFill>
                  <a:schemeClr val="tx1"/>
                </a:solidFill>
              </a:rPr>
              <a:t>URL</a:t>
            </a:r>
            <a:r>
              <a:rPr kumimoji="1" lang="ja-JP" altLang="en-US" dirty="0">
                <a:solidFill>
                  <a:schemeClr val="tx1"/>
                </a:solidFill>
              </a:rPr>
              <a:t>を自動翻訳</a:t>
            </a:r>
            <a:endParaRPr kumimoji="1" lang="en-US" altLang="ja-JP" dirty="0">
              <a:solidFill>
                <a:schemeClr val="tx1"/>
              </a:solidFill>
            </a:endParaRPr>
          </a:p>
          <a:p>
            <a:pPr algn="ctr"/>
            <a:r>
              <a:rPr lang="ja-JP" altLang="en-US" dirty="0">
                <a:solidFill>
                  <a:schemeClr val="tx1"/>
                </a:solidFill>
              </a:rPr>
              <a:t>原題　</a:t>
            </a:r>
            <a:r>
              <a:rPr lang="en-US" altLang="ja-JP" b="1" i="0" dirty="0">
                <a:solidFill>
                  <a:srgbClr val="262626"/>
                </a:solidFill>
                <a:effectLst/>
                <a:latin typeface="Roboto" panose="02000000000000000000" pitchFamily="2" charset="0"/>
              </a:rPr>
              <a:t>Hostile takeovers</a:t>
            </a:r>
            <a:endParaRPr kumimoji="1" lang="en-US" altLang="ja-JP" dirty="0">
              <a:solidFill>
                <a:schemeClr val="tx1"/>
              </a:solidFill>
            </a:endParaRPr>
          </a:p>
        </p:txBody>
      </p:sp>
    </p:spTree>
    <p:extLst>
      <p:ext uri="{BB962C8B-B14F-4D97-AF65-F5344CB8AC3E}">
        <p14:creationId xmlns:p14="http://schemas.microsoft.com/office/powerpoint/2010/main" val="3773249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31C0123-EF54-4F7D-8BEC-3108EAC02B0E}"/>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87138" y="89613"/>
            <a:ext cx="5469220" cy="6652710"/>
          </a:xfrm>
          <a:prstGeom prst="rect">
            <a:avLst/>
          </a:prstGeom>
        </p:spPr>
      </p:pic>
      <p:sp>
        <p:nvSpPr>
          <p:cNvPr id="3" name="吹き出し: 線 2">
            <a:extLst>
              <a:ext uri="{FF2B5EF4-FFF2-40B4-BE49-F238E27FC236}">
                <a16:creationId xmlns:a16="http://schemas.microsoft.com/office/drawing/2014/main" id="{F4881411-B950-42CD-8698-8236392A2411}"/>
              </a:ext>
            </a:extLst>
          </p:cNvPr>
          <p:cNvSpPr/>
          <p:nvPr/>
        </p:nvSpPr>
        <p:spPr>
          <a:xfrm>
            <a:off x="6344788" y="476136"/>
            <a:ext cx="3319107" cy="975013"/>
          </a:xfrm>
          <a:prstGeom prst="borderCallout1">
            <a:avLst>
              <a:gd name="adj1" fmla="val 44721"/>
              <a:gd name="adj2" fmla="val -458"/>
              <a:gd name="adj3" fmla="val 33520"/>
              <a:gd name="adj4" fmla="val -3601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下の</a:t>
            </a:r>
            <a:r>
              <a:rPr kumimoji="1" lang="en-US" altLang="ja-JP" dirty="0">
                <a:solidFill>
                  <a:schemeClr val="tx1"/>
                </a:solidFill>
              </a:rPr>
              <a:t>URL</a:t>
            </a:r>
            <a:r>
              <a:rPr kumimoji="1" lang="ja-JP" altLang="en-US" dirty="0">
                <a:solidFill>
                  <a:schemeClr val="tx1"/>
                </a:solidFill>
              </a:rPr>
              <a:t>を自動翻訳</a:t>
            </a:r>
            <a:endParaRPr kumimoji="1" lang="en-US" altLang="ja-JP" dirty="0">
              <a:solidFill>
                <a:schemeClr val="tx1"/>
              </a:solidFill>
            </a:endParaRPr>
          </a:p>
          <a:p>
            <a:pPr algn="ctr"/>
            <a:r>
              <a:rPr lang="ja-JP" altLang="en-US" dirty="0">
                <a:solidFill>
                  <a:schemeClr val="tx1"/>
                </a:solidFill>
              </a:rPr>
              <a:t>原題　</a:t>
            </a:r>
            <a:r>
              <a:rPr lang="en-US" altLang="ja-JP" b="1" i="0" dirty="0">
                <a:solidFill>
                  <a:srgbClr val="262626"/>
                </a:solidFill>
                <a:effectLst/>
                <a:latin typeface="Roboto" panose="02000000000000000000" pitchFamily="2" charset="0"/>
              </a:rPr>
              <a:t>Viral cartography</a:t>
            </a:r>
          </a:p>
        </p:txBody>
      </p:sp>
      <p:sp>
        <p:nvSpPr>
          <p:cNvPr id="4" name="テキスト ボックス 3">
            <a:extLst>
              <a:ext uri="{FF2B5EF4-FFF2-40B4-BE49-F238E27FC236}">
                <a16:creationId xmlns:a16="http://schemas.microsoft.com/office/drawing/2014/main" id="{DCDEC8F1-E22E-4D89-A43C-517743BB111A}"/>
              </a:ext>
            </a:extLst>
          </p:cNvPr>
          <p:cNvSpPr txBox="1"/>
          <p:nvPr/>
        </p:nvSpPr>
        <p:spPr>
          <a:xfrm>
            <a:off x="5471983" y="2096863"/>
            <a:ext cx="7145867" cy="646331"/>
          </a:xfrm>
          <a:prstGeom prst="rect">
            <a:avLst/>
          </a:prstGeom>
          <a:noFill/>
        </p:spPr>
        <p:txBody>
          <a:bodyPr wrap="square" rtlCol="0">
            <a:spAutoFit/>
          </a:bodyPr>
          <a:lstStyle/>
          <a:p>
            <a:pPr marL="0" indent="0">
              <a:buNone/>
            </a:pPr>
            <a:r>
              <a:rPr lang="en-US" altLang="ja-JP" dirty="0">
                <a:hlinkClick r:id="rId4"/>
              </a:rPr>
              <a:t>https://www.science.org/content/article/new-sars-cov-2-variants-have-changed-pandemic-what-will-virus-do-next</a:t>
            </a:r>
            <a:endParaRPr lang="en-US" altLang="ja-JP" dirty="0"/>
          </a:p>
        </p:txBody>
      </p:sp>
    </p:spTree>
    <p:extLst>
      <p:ext uri="{BB962C8B-B14F-4D97-AF65-F5344CB8AC3E}">
        <p14:creationId xmlns:p14="http://schemas.microsoft.com/office/powerpoint/2010/main" val="2298405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FA1EE8E-815A-4F6E-BE7C-00729581D31A}"/>
              </a:ext>
            </a:extLst>
          </p:cNvPr>
          <p:cNvSpPr txBox="1"/>
          <p:nvPr/>
        </p:nvSpPr>
        <p:spPr>
          <a:xfrm>
            <a:off x="6154615" y="5017987"/>
            <a:ext cx="5651242" cy="1139927"/>
          </a:xfrm>
          <a:prstGeom prst="rect">
            <a:avLst/>
          </a:prstGeom>
          <a:noFill/>
          <a:ln>
            <a:solidFill>
              <a:schemeClr val="accent1"/>
            </a:solidFill>
          </a:ln>
        </p:spPr>
        <p:txBody>
          <a:bodyPr wrap="square" rtlCol="0">
            <a:spAutoFit/>
          </a:bodyPr>
          <a:lstStyle/>
          <a:p>
            <a:pPr algn="ctr">
              <a:lnSpc>
                <a:spcPct val="150000"/>
              </a:lnSpc>
            </a:pPr>
            <a:r>
              <a:rPr lang="ja-JP" altLang="en-US" sz="2000" dirty="0"/>
              <a:t>黒木登志夫氏報告中の川柳</a:t>
            </a:r>
            <a:endParaRPr kumimoji="1" lang="ja-JP" altLang="en-US" sz="2000" dirty="0"/>
          </a:p>
          <a:p>
            <a:pPr>
              <a:lnSpc>
                <a:spcPct val="150000"/>
              </a:lnSpc>
            </a:pPr>
            <a:r>
              <a:rPr kumimoji="1" lang="ja-JP" altLang="en-US" sz="2800" dirty="0"/>
              <a:t>“ギリシャ文字</a:t>
            </a:r>
            <a:r>
              <a:rPr kumimoji="1" lang="en-US" altLang="ja-JP" sz="2800" dirty="0"/>
              <a:t>24</a:t>
            </a:r>
            <a:r>
              <a:rPr kumimoji="1" lang="ja-JP" altLang="en-US" sz="2800" dirty="0"/>
              <a:t>字もある不安”</a:t>
            </a:r>
            <a:endParaRPr kumimoji="1" lang="en-US" altLang="ja-JP" sz="2800" dirty="0"/>
          </a:p>
        </p:txBody>
      </p:sp>
      <p:pic>
        <p:nvPicPr>
          <p:cNvPr id="1026" name="Picture 2" descr="Image">
            <a:extLst>
              <a:ext uri="{FF2B5EF4-FFF2-40B4-BE49-F238E27FC236}">
                <a16:creationId xmlns:a16="http://schemas.microsoft.com/office/drawing/2014/main" id="{06C93D5C-901C-46C6-9E1F-1988DB7A14A5}"/>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6862057" y="363800"/>
            <a:ext cx="4758978" cy="3449956"/>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pic>
        <p:nvPicPr>
          <p:cNvPr id="1028" name="Picture 4" descr="Image">
            <a:extLst>
              <a:ext uri="{FF2B5EF4-FFF2-40B4-BE49-F238E27FC236}">
                <a16:creationId xmlns:a16="http://schemas.microsoft.com/office/drawing/2014/main" id="{111D5873-4B14-4AC9-BC48-CDD57FFDB600}"/>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654065" y="475565"/>
            <a:ext cx="4991381" cy="5446504"/>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
        <p:nvSpPr>
          <p:cNvPr id="12" name="正方形/長方形 11">
            <a:extLst>
              <a:ext uri="{FF2B5EF4-FFF2-40B4-BE49-F238E27FC236}">
                <a16:creationId xmlns:a16="http://schemas.microsoft.com/office/drawing/2014/main" id="{24C768B9-0319-4178-933E-73C16A48CDE2}"/>
              </a:ext>
            </a:extLst>
          </p:cNvPr>
          <p:cNvSpPr/>
          <p:nvPr/>
        </p:nvSpPr>
        <p:spPr>
          <a:xfrm>
            <a:off x="4556625" y="1561514"/>
            <a:ext cx="914400" cy="116734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吹き出し: 線 12">
            <a:extLst>
              <a:ext uri="{FF2B5EF4-FFF2-40B4-BE49-F238E27FC236}">
                <a16:creationId xmlns:a16="http://schemas.microsoft.com/office/drawing/2014/main" id="{EEB8A41D-C658-4341-BFB8-B5DB62939A14}"/>
              </a:ext>
            </a:extLst>
          </p:cNvPr>
          <p:cNvSpPr/>
          <p:nvPr/>
        </p:nvSpPr>
        <p:spPr>
          <a:xfrm>
            <a:off x="5914826" y="4074614"/>
            <a:ext cx="2145961" cy="351340"/>
          </a:xfrm>
          <a:prstGeom prst="borderCallout1">
            <a:avLst>
              <a:gd name="adj1" fmla="val -3663"/>
              <a:gd name="adj2" fmla="val 16632"/>
              <a:gd name="adj3" fmla="val -266365"/>
              <a:gd name="adj4" fmla="val -26292"/>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流通しなかった株</a:t>
            </a:r>
          </a:p>
        </p:txBody>
      </p:sp>
      <p:sp>
        <p:nvSpPr>
          <p:cNvPr id="8" name="吹き出し: 線 7">
            <a:extLst>
              <a:ext uri="{FF2B5EF4-FFF2-40B4-BE49-F238E27FC236}">
                <a16:creationId xmlns:a16="http://schemas.microsoft.com/office/drawing/2014/main" id="{3BB676F4-5F60-4877-AAC1-3F7BD1CC6C6E}"/>
              </a:ext>
            </a:extLst>
          </p:cNvPr>
          <p:cNvSpPr/>
          <p:nvPr/>
        </p:nvSpPr>
        <p:spPr>
          <a:xfrm>
            <a:off x="8591371" y="3991045"/>
            <a:ext cx="2843478" cy="867565"/>
          </a:xfrm>
          <a:prstGeom prst="borderCallout1">
            <a:avLst>
              <a:gd name="adj1" fmla="val 297"/>
              <a:gd name="adj2" fmla="val 28830"/>
              <a:gd name="adj3" fmla="val -62737"/>
              <a:gd name="adj4" fmla="val -3963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プサイ：シュードウリジンに使われている記号</a:t>
            </a:r>
          </a:p>
        </p:txBody>
      </p:sp>
      <p:sp>
        <p:nvSpPr>
          <p:cNvPr id="3" name="テキスト ボックス 2">
            <a:extLst>
              <a:ext uri="{FF2B5EF4-FFF2-40B4-BE49-F238E27FC236}">
                <a16:creationId xmlns:a16="http://schemas.microsoft.com/office/drawing/2014/main" id="{C1176FF6-21FA-4191-901B-2BC6AA6440C0}"/>
              </a:ext>
            </a:extLst>
          </p:cNvPr>
          <p:cNvSpPr txBox="1"/>
          <p:nvPr/>
        </p:nvSpPr>
        <p:spPr>
          <a:xfrm>
            <a:off x="829994" y="6263367"/>
            <a:ext cx="8032653" cy="461665"/>
          </a:xfrm>
          <a:prstGeom prst="rect">
            <a:avLst/>
          </a:prstGeom>
          <a:noFill/>
        </p:spPr>
        <p:txBody>
          <a:bodyPr wrap="square" rtlCol="0">
            <a:spAutoFit/>
          </a:bodyPr>
          <a:lstStyle/>
          <a:p>
            <a:r>
              <a:rPr kumimoji="1" lang="ja-JP" altLang="en-US" sz="2400" dirty="0"/>
              <a:t>現在、変異株の名前はミューまで紹介されている。</a:t>
            </a:r>
          </a:p>
        </p:txBody>
      </p:sp>
      <p:sp>
        <p:nvSpPr>
          <p:cNvPr id="10" name="正方形/長方形 9">
            <a:extLst>
              <a:ext uri="{FF2B5EF4-FFF2-40B4-BE49-F238E27FC236}">
                <a16:creationId xmlns:a16="http://schemas.microsoft.com/office/drawing/2014/main" id="{B04AA37C-24C7-4DF1-A8E1-660316F31AB3}"/>
              </a:ext>
            </a:extLst>
          </p:cNvPr>
          <p:cNvSpPr/>
          <p:nvPr/>
        </p:nvSpPr>
        <p:spPr>
          <a:xfrm>
            <a:off x="4556625" y="3361133"/>
            <a:ext cx="914400" cy="18528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83335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932DE3-96B9-4F45-BE82-F8DA9B4F3FDB}"/>
              </a:ext>
            </a:extLst>
          </p:cNvPr>
          <p:cNvSpPr>
            <a:spLocks noGrp="1"/>
          </p:cNvSpPr>
          <p:nvPr>
            <p:ph type="title"/>
          </p:nvPr>
        </p:nvSpPr>
        <p:spPr/>
        <p:txBody>
          <a:bodyPr/>
          <a:lstStyle/>
          <a:p>
            <a:endParaRPr kumimoji="1" lang="ja-JP" altLang="en-US" dirty="0"/>
          </a:p>
        </p:txBody>
      </p:sp>
      <p:pic>
        <p:nvPicPr>
          <p:cNvPr id="5" name="コンテンツ プレースホルダー 4">
            <a:extLst>
              <a:ext uri="{FF2B5EF4-FFF2-40B4-BE49-F238E27FC236}">
                <a16:creationId xmlns:a16="http://schemas.microsoft.com/office/drawing/2014/main" id="{403B7D17-030C-4BD8-8788-B179D349C39B}"/>
              </a:ext>
            </a:extLst>
          </p:cNvPr>
          <p:cNvPicPr>
            <a:picLocks noGrp="1" noChangeAspect="1"/>
          </p:cNvPicPr>
          <p:nvPr>
            <p:ph idx="1"/>
          </p:nvPr>
        </p:nvPicPr>
        <p:blipFill rotWithShape="1">
          <a:blip r:embed="rId3" cstate="screen">
            <a:extLst>
              <a:ext uri="{28A0092B-C50C-407E-A947-70E740481C1C}">
                <a14:useLocalDpi xmlns:a14="http://schemas.microsoft.com/office/drawing/2010/main"/>
              </a:ext>
            </a:extLst>
          </a:blip>
          <a:srcRect/>
          <a:stretch/>
        </p:blipFill>
        <p:spPr>
          <a:xfrm>
            <a:off x="375451" y="324913"/>
            <a:ext cx="10681442" cy="5534362"/>
          </a:xfrm>
        </p:spPr>
      </p:pic>
      <p:sp>
        <p:nvSpPr>
          <p:cNvPr id="4" name="テキスト ボックス 3">
            <a:extLst>
              <a:ext uri="{FF2B5EF4-FFF2-40B4-BE49-F238E27FC236}">
                <a16:creationId xmlns:a16="http://schemas.microsoft.com/office/drawing/2014/main" id="{0B9959A5-CB8C-4634-9677-8B174F3672AF}"/>
              </a:ext>
            </a:extLst>
          </p:cNvPr>
          <p:cNvSpPr txBox="1"/>
          <p:nvPr/>
        </p:nvSpPr>
        <p:spPr>
          <a:xfrm>
            <a:off x="838200" y="6048458"/>
            <a:ext cx="7145867" cy="369332"/>
          </a:xfrm>
          <a:prstGeom prst="rect">
            <a:avLst/>
          </a:prstGeom>
          <a:noFill/>
        </p:spPr>
        <p:txBody>
          <a:bodyPr wrap="square" rtlCol="0">
            <a:spAutoFit/>
          </a:bodyPr>
          <a:lstStyle/>
          <a:p>
            <a:pPr marL="0" indent="0">
              <a:buNone/>
            </a:pPr>
            <a:r>
              <a:rPr lang="en-US" altLang="ja-JP" b="0" i="0" dirty="0">
                <a:effectLst/>
                <a:latin typeface="MS PGothic" panose="020B0600070205080204" pitchFamily="50" charset="-128"/>
                <a:ea typeface="MS PGothic" panose="020B0600070205080204" pitchFamily="50" charset="-128"/>
                <a:hlinkClick r:id="rId4"/>
              </a:rPr>
              <a:t>https://outbreak.info/situation-reports#voc</a:t>
            </a:r>
            <a:endParaRPr lang="en-US" altLang="ja-JP" dirty="0"/>
          </a:p>
        </p:txBody>
      </p:sp>
      <p:sp>
        <p:nvSpPr>
          <p:cNvPr id="6" name="吹き出し: 線 5">
            <a:extLst>
              <a:ext uri="{FF2B5EF4-FFF2-40B4-BE49-F238E27FC236}">
                <a16:creationId xmlns:a16="http://schemas.microsoft.com/office/drawing/2014/main" id="{78A7FA8C-1D99-46B6-90C3-7ACFDA135402}"/>
              </a:ext>
            </a:extLst>
          </p:cNvPr>
          <p:cNvSpPr/>
          <p:nvPr/>
        </p:nvSpPr>
        <p:spPr>
          <a:xfrm>
            <a:off x="6935319" y="476136"/>
            <a:ext cx="4881230" cy="539477"/>
          </a:xfrm>
          <a:prstGeom prst="borderCallout1">
            <a:avLst>
              <a:gd name="adj1" fmla="val 44721"/>
              <a:gd name="adj2" fmla="val -458"/>
              <a:gd name="adj3" fmla="val 3125"/>
              <a:gd name="adj4" fmla="val -11268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i="0" dirty="0">
                <a:solidFill>
                  <a:srgbClr val="262626"/>
                </a:solidFill>
                <a:effectLst/>
                <a:latin typeface="Roboto" panose="02000000000000000000" pitchFamily="2" charset="0"/>
              </a:rPr>
              <a:t>ここをクリックしたのが次の次のスライド</a:t>
            </a:r>
            <a:endParaRPr lang="en-US" altLang="ja-JP" b="1" i="0" dirty="0">
              <a:solidFill>
                <a:srgbClr val="262626"/>
              </a:solidFill>
              <a:effectLst/>
              <a:latin typeface="Roboto" panose="02000000000000000000" pitchFamily="2" charset="0"/>
            </a:endParaRPr>
          </a:p>
          <a:p>
            <a:pPr algn="ctr"/>
            <a:r>
              <a:rPr lang="ja-JP" altLang="en-US" b="1" dirty="0">
                <a:solidFill>
                  <a:srgbClr val="262626"/>
                </a:solidFill>
                <a:latin typeface="Roboto" panose="02000000000000000000" pitchFamily="2" charset="0"/>
              </a:rPr>
              <a:t>Ｂ</a:t>
            </a:r>
            <a:r>
              <a:rPr lang="en-US" altLang="ja-JP" b="1" dirty="0">
                <a:solidFill>
                  <a:srgbClr val="262626"/>
                </a:solidFill>
                <a:latin typeface="Roboto" panose="02000000000000000000" pitchFamily="2" charset="0"/>
              </a:rPr>
              <a:t>e </a:t>
            </a:r>
            <a:r>
              <a:rPr lang="en-US" altLang="ja-JP" b="1" dirty="0" err="1">
                <a:solidFill>
                  <a:srgbClr val="262626"/>
                </a:solidFill>
                <a:latin typeface="Roboto" panose="02000000000000000000" pitchFamily="2" charset="0"/>
              </a:rPr>
              <a:t>pacient</a:t>
            </a:r>
            <a:r>
              <a:rPr lang="en-US" altLang="ja-JP" b="1" dirty="0">
                <a:solidFill>
                  <a:srgbClr val="262626"/>
                </a:solidFill>
                <a:latin typeface="Roboto" panose="02000000000000000000" pitchFamily="2" charset="0"/>
              </a:rPr>
              <a:t> </a:t>
            </a:r>
            <a:r>
              <a:rPr lang="ja-JP" altLang="en-US" b="1" dirty="0">
                <a:solidFill>
                  <a:srgbClr val="262626"/>
                </a:solidFill>
                <a:latin typeface="Roboto" panose="02000000000000000000" pitchFamily="2" charset="0"/>
              </a:rPr>
              <a:t>とあり、かなり待つ必要がある</a:t>
            </a:r>
            <a:endParaRPr lang="en-US" altLang="ja-JP" b="1" i="0" dirty="0">
              <a:solidFill>
                <a:srgbClr val="262626"/>
              </a:solidFill>
              <a:effectLst/>
              <a:latin typeface="Roboto" panose="02000000000000000000" pitchFamily="2" charset="0"/>
            </a:endParaRPr>
          </a:p>
        </p:txBody>
      </p:sp>
      <p:sp>
        <p:nvSpPr>
          <p:cNvPr id="7" name="吹き出し: 線 6">
            <a:extLst>
              <a:ext uri="{FF2B5EF4-FFF2-40B4-BE49-F238E27FC236}">
                <a16:creationId xmlns:a16="http://schemas.microsoft.com/office/drawing/2014/main" id="{32BB21F3-DBF1-458A-8C2D-810F3B66F77A}"/>
              </a:ext>
            </a:extLst>
          </p:cNvPr>
          <p:cNvSpPr/>
          <p:nvPr/>
        </p:nvSpPr>
        <p:spPr>
          <a:xfrm>
            <a:off x="7087719" y="2501975"/>
            <a:ext cx="4881230" cy="539477"/>
          </a:xfrm>
          <a:prstGeom prst="borderCallout1">
            <a:avLst>
              <a:gd name="adj1" fmla="val 44721"/>
              <a:gd name="adj2" fmla="val -458"/>
              <a:gd name="adj3" fmla="val 107431"/>
              <a:gd name="adj4" fmla="val -1178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i="0" dirty="0">
                <a:solidFill>
                  <a:srgbClr val="262626"/>
                </a:solidFill>
                <a:effectLst/>
                <a:latin typeface="Roboto" panose="02000000000000000000" pitchFamily="2" charset="0"/>
              </a:rPr>
              <a:t>ここをクリックしたのが次のスライド</a:t>
            </a:r>
            <a:endParaRPr lang="en-US" altLang="ja-JP" b="1" i="0" dirty="0">
              <a:solidFill>
                <a:srgbClr val="262626"/>
              </a:solidFill>
              <a:effectLst/>
              <a:latin typeface="Roboto" panose="02000000000000000000" pitchFamily="2" charset="0"/>
            </a:endParaRPr>
          </a:p>
        </p:txBody>
      </p:sp>
    </p:spTree>
    <p:extLst>
      <p:ext uri="{BB962C8B-B14F-4D97-AF65-F5344CB8AC3E}">
        <p14:creationId xmlns:p14="http://schemas.microsoft.com/office/powerpoint/2010/main" val="2332323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25084683-4961-4F94-9E56-A785458FB2E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645918" y="211016"/>
            <a:ext cx="8539090" cy="4469288"/>
          </a:xfrm>
          <a:prstGeom prst="rect">
            <a:avLst/>
          </a:prstGeom>
        </p:spPr>
      </p:pic>
      <p:sp>
        <p:nvSpPr>
          <p:cNvPr id="7" name="吹き出し: 線 6">
            <a:extLst>
              <a:ext uri="{FF2B5EF4-FFF2-40B4-BE49-F238E27FC236}">
                <a16:creationId xmlns:a16="http://schemas.microsoft.com/office/drawing/2014/main" id="{1EDFCCC7-434F-4CBE-97E8-7943E53FC945}"/>
              </a:ext>
            </a:extLst>
          </p:cNvPr>
          <p:cNvSpPr/>
          <p:nvPr/>
        </p:nvSpPr>
        <p:spPr>
          <a:xfrm>
            <a:off x="618979" y="5430130"/>
            <a:ext cx="11029070" cy="1216854"/>
          </a:xfrm>
          <a:prstGeom prst="borderCallout1">
            <a:avLst>
              <a:gd name="adj1" fmla="val 2973"/>
              <a:gd name="adj2" fmla="val 45553"/>
              <a:gd name="adj3" fmla="val -121711"/>
              <a:gd name="adj4" fmla="val 4724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i="0" dirty="0">
                <a:solidFill>
                  <a:srgbClr val="262626"/>
                </a:solidFill>
                <a:effectLst/>
                <a:latin typeface="+mj-ea"/>
                <a:ea typeface="+mj-ea"/>
              </a:rPr>
              <a:t>アルファ株の変異の詳細：　“</a:t>
            </a:r>
            <a:r>
              <a:rPr lang="en-US" altLang="ja-JP" sz="2400" i="0" dirty="0">
                <a:solidFill>
                  <a:srgbClr val="262626"/>
                </a:solidFill>
                <a:effectLst/>
                <a:latin typeface="+mj-ea"/>
                <a:ea typeface="+mj-ea"/>
              </a:rPr>
              <a:t>S</a:t>
            </a:r>
            <a:r>
              <a:rPr lang="ja-JP" altLang="en-US" sz="2400" i="0" dirty="0">
                <a:solidFill>
                  <a:srgbClr val="262626"/>
                </a:solidFill>
                <a:effectLst/>
                <a:latin typeface="+mj-ea"/>
                <a:ea typeface="+mj-ea"/>
              </a:rPr>
              <a:t>”の部分にカーソルを持っていくと、スパイクタンパク部分の変異が見られる</a:t>
            </a:r>
            <a:r>
              <a:rPr lang="en-US" altLang="ja-JP" sz="2400" i="0" dirty="0">
                <a:solidFill>
                  <a:srgbClr val="262626"/>
                </a:solidFill>
                <a:effectLst/>
                <a:latin typeface="+mj-ea"/>
                <a:ea typeface="+mj-ea"/>
              </a:rPr>
              <a:t>(</a:t>
            </a:r>
            <a:r>
              <a:rPr lang="ja-JP" altLang="en-US" sz="2400" i="0" dirty="0">
                <a:solidFill>
                  <a:srgbClr val="262626"/>
                </a:solidFill>
                <a:effectLst/>
                <a:latin typeface="+mj-ea"/>
                <a:ea typeface="+mj-ea"/>
              </a:rPr>
              <a:t>他の部分も同様）。当初“</a:t>
            </a:r>
            <a:r>
              <a:rPr lang="en-US" altLang="ja-JP" sz="2400" i="0" dirty="0">
                <a:solidFill>
                  <a:srgbClr val="262626"/>
                </a:solidFill>
                <a:effectLst/>
                <a:latin typeface="+mj-ea"/>
                <a:ea typeface="+mj-ea"/>
              </a:rPr>
              <a:t>N501Y</a:t>
            </a:r>
            <a:r>
              <a:rPr lang="ja-JP" altLang="en-US" sz="2400" i="0" dirty="0">
                <a:solidFill>
                  <a:srgbClr val="262626"/>
                </a:solidFill>
                <a:effectLst/>
                <a:latin typeface="+mj-ea"/>
                <a:ea typeface="+mj-ea"/>
              </a:rPr>
              <a:t>”</a:t>
            </a:r>
            <a:r>
              <a:rPr lang="ja-JP" altLang="en-US" sz="2400" dirty="0">
                <a:solidFill>
                  <a:srgbClr val="262626"/>
                </a:solidFill>
                <a:latin typeface="+mj-ea"/>
                <a:ea typeface="+mj-ea"/>
              </a:rPr>
              <a:t>と呼ばれていたが、たくさんの変異があることがわかる。</a:t>
            </a:r>
            <a:endParaRPr lang="en-US" altLang="ja-JP" sz="2400" i="0" dirty="0">
              <a:solidFill>
                <a:srgbClr val="262626"/>
              </a:solidFill>
              <a:effectLst/>
              <a:latin typeface="+mj-ea"/>
              <a:ea typeface="+mj-ea"/>
            </a:endParaRPr>
          </a:p>
        </p:txBody>
      </p:sp>
    </p:spTree>
    <p:extLst>
      <p:ext uri="{BB962C8B-B14F-4D97-AF65-F5344CB8AC3E}">
        <p14:creationId xmlns:p14="http://schemas.microsoft.com/office/powerpoint/2010/main" val="737776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2C9B454B-E808-4CD5-99B9-992BEBE8F77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294226" y="548640"/>
            <a:ext cx="9123345" cy="4656406"/>
          </a:xfrm>
          <a:prstGeom prst="rect">
            <a:avLst/>
          </a:prstGeom>
        </p:spPr>
      </p:pic>
      <p:sp>
        <p:nvSpPr>
          <p:cNvPr id="8" name="吹き出し: 線 7">
            <a:extLst>
              <a:ext uri="{FF2B5EF4-FFF2-40B4-BE49-F238E27FC236}">
                <a16:creationId xmlns:a16="http://schemas.microsoft.com/office/drawing/2014/main" id="{958AD196-1A05-4296-9630-14EAE490C641}"/>
              </a:ext>
            </a:extLst>
          </p:cNvPr>
          <p:cNvSpPr/>
          <p:nvPr/>
        </p:nvSpPr>
        <p:spPr>
          <a:xfrm>
            <a:off x="618979" y="5430130"/>
            <a:ext cx="11029070" cy="1216854"/>
          </a:xfrm>
          <a:prstGeom prst="borderCallout1">
            <a:avLst>
              <a:gd name="adj1" fmla="val 2973"/>
              <a:gd name="adj2" fmla="val 45553"/>
              <a:gd name="adj3" fmla="val -171422"/>
              <a:gd name="adj4" fmla="val 4329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i="0" dirty="0">
                <a:solidFill>
                  <a:srgbClr val="262626"/>
                </a:solidFill>
                <a:effectLst/>
                <a:latin typeface="+mj-ea"/>
                <a:ea typeface="+mj-ea"/>
              </a:rPr>
              <a:t>デルタ株の変異の詳細：　“</a:t>
            </a:r>
            <a:r>
              <a:rPr lang="en-US" altLang="ja-JP" sz="2400" i="0" dirty="0">
                <a:solidFill>
                  <a:srgbClr val="262626"/>
                </a:solidFill>
                <a:effectLst/>
                <a:latin typeface="+mj-ea"/>
                <a:ea typeface="+mj-ea"/>
              </a:rPr>
              <a:t>S</a:t>
            </a:r>
            <a:r>
              <a:rPr lang="ja-JP" altLang="en-US" sz="2400" i="0" dirty="0">
                <a:solidFill>
                  <a:srgbClr val="262626"/>
                </a:solidFill>
                <a:effectLst/>
                <a:latin typeface="+mj-ea"/>
                <a:ea typeface="+mj-ea"/>
              </a:rPr>
              <a:t>”の部分にカーソルを持っていくと、スパイクタンパク部分の変異が見られる</a:t>
            </a:r>
            <a:r>
              <a:rPr lang="en-US" altLang="ja-JP" sz="2400" i="0" dirty="0">
                <a:solidFill>
                  <a:srgbClr val="262626"/>
                </a:solidFill>
                <a:effectLst/>
                <a:latin typeface="+mj-ea"/>
                <a:ea typeface="+mj-ea"/>
              </a:rPr>
              <a:t>(</a:t>
            </a:r>
            <a:r>
              <a:rPr lang="ja-JP" altLang="en-US" sz="2400" i="0" dirty="0">
                <a:solidFill>
                  <a:srgbClr val="262626"/>
                </a:solidFill>
                <a:effectLst/>
                <a:latin typeface="+mj-ea"/>
                <a:ea typeface="+mj-ea"/>
              </a:rPr>
              <a:t>他の部分も同様）。</a:t>
            </a:r>
            <a:endParaRPr lang="en-US" altLang="ja-JP" sz="2400" i="0" dirty="0">
              <a:solidFill>
                <a:srgbClr val="262626"/>
              </a:solidFill>
              <a:effectLst/>
              <a:latin typeface="+mj-ea"/>
              <a:ea typeface="+mj-ea"/>
            </a:endParaRPr>
          </a:p>
        </p:txBody>
      </p:sp>
    </p:spTree>
    <p:extLst>
      <p:ext uri="{BB962C8B-B14F-4D97-AF65-F5344CB8AC3E}">
        <p14:creationId xmlns:p14="http://schemas.microsoft.com/office/powerpoint/2010/main" val="1289860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3BA06E84-1917-43B8-B6B5-DFD17C5AC9BC}"/>
              </a:ext>
            </a:extLst>
          </p:cNvPr>
          <p:cNvGraphicFramePr>
            <a:graphicFrameLocks noGrp="1"/>
          </p:cNvGraphicFramePr>
          <p:nvPr>
            <p:extLst>
              <p:ext uri="{D42A27DB-BD31-4B8C-83A1-F6EECF244321}">
                <p14:modId xmlns:p14="http://schemas.microsoft.com/office/powerpoint/2010/main" val="1047954494"/>
              </p:ext>
            </p:extLst>
          </p:nvPr>
        </p:nvGraphicFramePr>
        <p:xfrm>
          <a:off x="490025" y="422030"/>
          <a:ext cx="8923605" cy="5166355"/>
        </p:xfrm>
        <a:graphic>
          <a:graphicData uri="http://schemas.openxmlformats.org/drawingml/2006/table">
            <a:tbl>
              <a:tblPr>
                <a:tableStyleId>{5C22544A-7EE6-4342-B048-85BDC9FD1C3A}</a:tableStyleId>
              </a:tblPr>
              <a:tblGrid>
                <a:gridCol w="609968">
                  <a:extLst>
                    <a:ext uri="{9D8B030D-6E8A-4147-A177-3AD203B41FA5}">
                      <a16:colId xmlns:a16="http://schemas.microsoft.com/office/drawing/2014/main" val="3428371743"/>
                    </a:ext>
                  </a:extLst>
                </a:gridCol>
                <a:gridCol w="994023">
                  <a:extLst>
                    <a:ext uri="{9D8B030D-6E8A-4147-A177-3AD203B41FA5}">
                      <a16:colId xmlns:a16="http://schemas.microsoft.com/office/drawing/2014/main" val="2531149638"/>
                    </a:ext>
                  </a:extLst>
                </a:gridCol>
                <a:gridCol w="1637877">
                  <a:extLst>
                    <a:ext uri="{9D8B030D-6E8A-4147-A177-3AD203B41FA5}">
                      <a16:colId xmlns:a16="http://schemas.microsoft.com/office/drawing/2014/main" val="1761376124"/>
                    </a:ext>
                  </a:extLst>
                </a:gridCol>
                <a:gridCol w="1637877">
                  <a:extLst>
                    <a:ext uri="{9D8B030D-6E8A-4147-A177-3AD203B41FA5}">
                      <a16:colId xmlns:a16="http://schemas.microsoft.com/office/drawing/2014/main" val="3443550734"/>
                    </a:ext>
                  </a:extLst>
                </a:gridCol>
                <a:gridCol w="1310302">
                  <a:extLst>
                    <a:ext uri="{9D8B030D-6E8A-4147-A177-3AD203B41FA5}">
                      <a16:colId xmlns:a16="http://schemas.microsoft.com/office/drawing/2014/main" val="3240615516"/>
                    </a:ext>
                  </a:extLst>
                </a:gridCol>
                <a:gridCol w="1310302">
                  <a:extLst>
                    <a:ext uri="{9D8B030D-6E8A-4147-A177-3AD203B41FA5}">
                      <a16:colId xmlns:a16="http://schemas.microsoft.com/office/drawing/2014/main" val="3322465661"/>
                    </a:ext>
                  </a:extLst>
                </a:gridCol>
                <a:gridCol w="711628">
                  <a:extLst>
                    <a:ext uri="{9D8B030D-6E8A-4147-A177-3AD203B41FA5}">
                      <a16:colId xmlns:a16="http://schemas.microsoft.com/office/drawing/2014/main" val="1248878459"/>
                    </a:ext>
                  </a:extLst>
                </a:gridCol>
                <a:gridCol w="711628">
                  <a:extLst>
                    <a:ext uri="{9D8B030D-6E8A-4147-A177-3AD203B41FA5}">
                      <a16:colId xmlns:a16="http://schemas.microsoft.com/office/drawing/2014/main" val="3433733325"/>
                    </a:ext>
                  </a:extLst>
                </a:gridCol>
              </a:tblGrid>
              <a:tr h="207030">
                <a:tc>
                  <a:txBody>
                    <a:bodyPr/>
                    <a:lstStyle/>
                    <a:p>
                      <a:pPr algn="ctr" fontAlgn="ctr"/>
                      <a:r>
                        <a:rPr lang="ja-JP" altLang="en-US" sz="1100" u="none" strike="noStrike">
                          <a:effectLst/>
                        </a:rPr>
                        <a:t>変異株</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変異</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元のアミノ酸</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変異アミノ酸</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元のコドン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変異したコドン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元の塩基</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変異塩基</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3475727957"/>
                  </a:ext>
                </a:extLst>
              </a:tr>
              <a:tr h="291725">
                <a:tc>
                  <a:txBody>
                    <a:bodyPr/>
                    <a:lstStyle/>
                    <a:p>
                      <a:pPr algn="l" fontAlgn="ctr"/>
                      <a:r>
                        <a:rPr lang="en-US" sz="1100" u="none" strike="noStrike">
                          <a:effectLst/>
                        </a:rPr>
                        <a:t>Alpha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D614G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アスパラギン酸</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グリシン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dirty="0">
                          <a:effectLst/>
                        </a:rPr>
                        <a:t>GAU/GAC</a:t>
                      </a:r>
                      <a:endParaRPr 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3839475336"/>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A570D</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アラニン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アスパラギン酸</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GAU/GAC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dirty="0">
                          <a:effectLst/>
                        </a:rPr>
                        <a:t>A</a:t>
                      </a:r>
                      <a:endParaRPr 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2937225976"/>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D1118H</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アスパラギン酸</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ヒスチジン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GAU/GAC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CAU/CAC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dirty="0">
                          <a:effectLst/>
                        </a:rPr>
                        <a:t>G</a:t>
                      </a:r>
                      <a:endParaRPr 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234504165"/>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S982A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セリン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アラニン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UC*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U</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2136091099"/>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T716I</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トレオニン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イソロイシン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AUU/AUC/AUA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U</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889309183"/>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P681H</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プロリン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ヒスチジン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CC*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CAU/CAC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1104969804"/>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N501Y</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アスパラギン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チロシン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AAU/AAC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UAU/UAC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U</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3269110375"/>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H69S</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ヒスチジン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セリン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CAU/CAC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dirty="0">
                          <a:effectLst/>
                        </a:rPr>
                        <a:t>AGU/AGC</a:t>
                      </a:r>
                      <a:endParaRPr 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1791001905"/>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Y144L</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チロシン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ロイシン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UAU/UAC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UUA/UUG/CU*</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148643038"/>
                  </a:ext>
                </a:extLst>
              </a:tr>
              <a:tr h="291725">
                <a:tc>
                  <a:txBody>
                    <a:bodyPr/>
                    <a:lstStyle/>
                    <a:p>
                      <a:pPr algn="l" fontAlgn="ctr"/>
                      <a:r>
                        <a:rPr lang="en-US" sz="1100" u="none" strike="noStrike">
                          <a:effectLst/>
                        </a:rPr>
                        <a:t>Delta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D614G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アスパラギン酸</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グリシン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GAU/GAC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3483540539"/>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P681R</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プロリン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アルギニン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CC*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CG*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350517631"/>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T19R</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トレオニン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アルギニン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CG*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711652979"/>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T478K</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トレオニン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リジン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AAA/AAG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1449829220"/>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L452R</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ロイシン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アルギニン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UUA/UUG/CU*</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CG*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2206285137"/>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D950N</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アスパラギン酸</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アスパラギン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GAU/GAC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AAU/AAC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1844791193"/>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E156G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グルタミン酸</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グリシン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GAA/GAG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A</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en-US" sz="1100" u="none" strike="noStrike">
                          <a:effectLst/>
                        </a:rPr>
                        <a:t>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1239213456"/>
                  </a:ext>
                </a:extLst>
              </a:tr>
              <a:tr h="291725">
                <a:tc>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F157E</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フェニルアラニン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ja-JP" altLang="en-US" sz="1100" u="none" strike="noStrike">
                          <a:effectLst/>
                        </a:rPr>
                        <a:t>グルタミン酸</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UUU/UUC</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l" fontAlgn="ctr"/>
                      <a:r>
                        <a:rPr lang="en-US" sz="1100" u="none" strike="noStrike">
                          <a:effectLst/>
                        </a:rPr>
                        <a:t>GAA/GAG</a:t>
                      </a:r>
                      <a:endParaRPr 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554" marR="7554" marT="7554" marB="0" anchor="ctr"/>
                </a:tc>
                <a:extLst>
                  <a:ext uri="{0D108BD9-81ED-4DB2-BD59-A6C34878D82A}">
                    <a16:rowId xmlns:a16="http://schemas.microsoft.com/office/drawing/2014/main" val="1704917641"/>
                  </a:ext>
                </a:extLst>
              </a:tr>
            </a:tbl>
          </a:graphicData>
        </a:graphic>
      </p:graphicFrame>
      <p:sp>
        <p:nvSpPr>
          <p:cNvPr id="6" name="吹き出し: 線 5">
            <a:extLst>
              <a:ext uri="{FF2B5EF4-FFF2-40B4-BE49-F238E27FC236}">
                <a16:creationId xmlns:a16="http://schemas.microsoft.com/office/drawing/2014/main" id="{D8E27B64-1AB9-4F34-BA97-5F58B5407F45}"/>
              </a:ext>
            </a:extLst>
          </p:cNvPr>
          <p:cNvSpPr/>
          <p:nvPr/>
        </p:nvSpPr>
        <p:spPr>
          <a:xfrm>
            <a:off x="6973015" y="5896493"/>
            <a:ext cx="4881230" cy="539477"/>
          </a:xfrm>
          <a:prstGeom prst="borderCallout1">
            <a:avLst>
              <a:gd name="adj1" fmla="val -72623"/>
              <a:gd name="adj2" fmla="val 32685"/>
              <a:gd name="adj3" fmla="val 5733"/>
              <a:gd name="adj4" fmla="val 5159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i="0" dirty="0">
                <a:solidFill>
                  <a:srgbClr val="262626"/>
                </a:solidFill>
                <a:effectLst/>
                <a:latin typeface="Roboto" panose="02000000000000000000" pitchFamily="2" charset="0"/>
              </a:rPr>
              <a:t>一塩基の変異で説明できないものもある</a:t>
            </a:r>
            <a:endParaRPr lang="en-US" altLang="ja-JP" b="1" i="0" dirty="0">
              <a:solidFill>
                <a:srgbClr val="262626"/>
              </a:solidFill>
              <a:effectLst/>
              <a:latin typeface="Roboto" panose="02000000000000000000" pitchFamily="2" charset="0"/>
            </a:endParaRPr>
          </a:p>
        </p:txBody>
      </p:sp>
      <p:sp>
        <p:nvSpPr>
          <p:cNvPr id="2" name="テキスト ボックス 1">
            <a:extLst>
              <a:ext uri="{FF2B5EF4-FFF2-40B4-BE49-F238E27FC236}">
                <a16:creationId xmlns:a16="http://schemas.microsoft.com/office/drawing/2014/main" id="{DBFB5482-2A13-4703-94CB-64DBA582E2C4}"/>
              </a:ext>
            </a:extLst>
          </p:cNvPr>
          <p:cNvSpPr txBox="1"/>
          <p:nvPr/>
        </p:nvSpPr>
        <p:spPr>
          <a:xfrm>
            <a:off x="490025" y="5750732"/>
            <a:ext cx="6121789" cy="830997"/>
          </a:xfrm>
          <a:prstGeom prst="rect">
            <a:avLst/>
          </a:prstGeom>
          <a:noFill/>
        </p:spPr>
        <p:txBody>
          <a:bodyPr wrap="square" rtlCol="0">
            <a:spAutoFit/>
          </a:bodyPr>
          <a:lstStyle/>
          <a:p>
            <a:r>
              <a:rPr kumimoji="1" lang="ja-JP" altLang="en-US" sz="2400" dirty="0"/>
              <a:t>アルファ株・デルタ株のスパイクタンパクに見られる変異をまとめたもの</a:t>
            </a:r>
          </a:p>
        </p:txBody>
      </p:sp>
    </p:spTree>
    <p:extLst>
      <p:ext uri="{BB962C8B-B14F-4D97-AF65-F5344CB8AC3E}">
        <p14:creationId xmlns:p14="http://schemas.microsoft.com/office/powerpoint/2010/main" val="26409722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876</TotalTime>
  <Words>1054</Words>
  <Application>Microsoft Office PowerPoint</Application>
  <PresentationFormat>ワイド画面</PresentationFormat>
  <Paragraphs>216</Paragraphs>
  <Slides>14</Slides>
  <Notes>14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HG丸ｺﾞｼｯｸM-PRO</vt:lpstr>
      <vt:lpstr>MS PGothic</vt:lpstr>
      <vt:lpstr>Noto Sans CJK JP</vt:lpstr>
      <vt:lpstr>游ゴシック</vt:lpstr>
      <vt:lpstr>游ゴシック Light</vt:lpstr>
      <vt:lpstr>Arial</vt:lpstr>
      <vt:lpstr>Roboto</vt:lpstr>
      <vt:lpstr>Office テーマ</vt:lpstr>
      <vt:lpstr>T&amp;D（番外編）意見交換会　（報告） コロナ禍の生物教育 2021年10月3日</vt:lpstr>
      <vt:lpstr>各変異株の詳細 ～西郷さんから　Volvox ML　で紹介のあったサイト～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吉川さんから紹介のあったサイト</vt:lpstr>
      <vt:lpstr>いろいろなウェブサイト</vt:lpstr>
      <vt:lpstr>いろいろなウェブサイト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中道 貞子</dc:creator>
  <cp:lastModifiedBy>西郷 孝</cp:lastModifiedBy>
  <cp:revision>61</cp:revision>
  <dcterms:created xsi:type="dcterms:W3CDTF">2021-04-30T07:16:51Z</dcterms:created>
  <dcterms:modified xsi:type="dcterms:W3CDTF">2021-10-08T03:08:46Z</dcterms:modified>
</cp:coreProperties>
</file>