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555" r:id="rId2"/>
    <p:sldId id="556" r:id="rId3"/>
    <p:sldId id="342" r:id="rId4"/>
    <p:sldId id="332" r:id="rId5"/>
    <p:sldId id="554" r:id="rId6"/>
    <p:sldId id="256" r:id="rId7"/>
    <p:sldId id="257" r:id="rId8"/>
    <p:sldId id="374" r:id="rId9"/>
    <p:sldId id="325" r:id="rId10"/>
    <p:sldId id="510" r:id="rId11"/>
    <p:sldId id="511" r:id="rId12"/>
    <p:sldId id="513" r:id="rId13"/>
    <p:sldId id="515" r:id="rId14"/>
    <p:sldId id="516" r:id="rId15"/>
    <p:sldId id="512" r:id="rId16"/>
    <p:sldId id="514" r:id="rId17"/>
    <p:sldId id="517" r:id="rId18"/>
    <p:sldId id="518" r:id="rId19"/>
    <p:sldId id="519" r:id="rId20"/>
    <p:sldId id="521" r:id="rId21"/>
    <p:sldId id="520" r:id="rId22"/>
    <p:sldId id="522" r:id="rId23"/>
    <p:sldId id="523" r:id="rId24"/>
    <p:sldId id="524" r:id="rId25"/>
    <p:sldId id="528" r:id="rId26"/>
    <p:sldId id="525" r:id="rId27"/>
    <p:sldId id="529" r:id="rId28"/>
    <p:sldId id="526" r:id="rId29"/>
    <p:sldId id="53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9" autoAdjust="0"/>
    <p:restoredTop sz="94660"/>
  </p:normalViewPr>
  <p:slideViewPr>
    <p:cSldViewPr snapToGrid="0">
      <p:cViewPr varScale="1">
        <p:scale>
          <a:sx n="59" d="100"/>
          <a:sy n="59" d="100"/>
        </p:scale>
        <p:origin x="7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D00C2-E280-417A-BA5D-8435B8175C90}" type="datetimeFigureOut">
              <a:rPr kumimoji="1" lang="ja-JP" altLang="en-US" smtClean="0"/>
              <a:t>2021/5/29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FB264-69F0-4C28-9F0A-D7A36C2107DA}" type="slidenum">
              <a:rPr kumimoji="1" lang="ja-JP" altLang="en-US" smtClean="0"/>
              <a:t>‹#›</a:t>
            </a:fld>
            <a:endParaRPr kumimoji="1" lang="ja-JP" altLang="en-US"/>
          </a:p>
        </p:txBody>
      </p:sp>
    </p:spTree>
    <p:extLst>
      <p:ext uri="{BB962C8B-B14F-4D97-AF65-F5344CB8AC3E}">
        <p14:creationId xmlns:p14="http://schemas.microsoft.com/office/powerpoint/2010/main" val="34056005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11AE23-4143-4777-A4CE-8C54D6AC33C5}" type="slidenum">
              <a:rPr kumimoji="1" lang="ja-JP" altLang="en-US" smtClean="0"/>
              <a:t>3</a:t>
            </a:fld>
            <a:endParaRPr kumimoji="1" lang="ja-JP" altLang="en-US"/>
          </a:p>
        </p:txBody>
      </p:sp>
    </p:spTree>
    <p:extLst>
      <p:ext uri="{BB962C8B-B14F-4D97-AF65-F5344CB8AC3E}">
        <p14:creationId xmlns:p14="http://schemas.microsoft.com/office/powerpoint/2010/main" val="307297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14</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15</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16</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17</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18</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19</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20</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21</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22</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23</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4</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24</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25</a:t>
            </a:fld>
            <a:endParaRPr kumimoji="1" lang="ja-JP" altLang="en-US" dirty="0"/>
          </a:p>
        </p:txBody>
      </p:sp>
    </p:spTree>
    <p:extLst>
      <p:ext uri="{BB962C8B-B14F-4D97-AF65-F5344CB8AC3E}">
        <p14:creationId xmlns:p14="http://schemas.microsoft.com/office/powerpoint/2010/main" val="422167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26</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27</a:t>
            </a:fld>
            <a:endParaRPr kumimoji="1" lang="ja-JP" altLang="en-US" dirty="0"/>
          </a:p>
        </p:txBody>
      </p:sp>
    </p:spTree>
    <p:extLst>
      <p:ext uri="{BB962C8B-B14F-4D97-AF65-F5344CB8AC3E}">
        <p14:creationId xmlns:p14="http://schemas.microsoft.com/office/powerpoint/2010/main" val="3490519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28</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29</a:t>
            </a:fld>
            <a:endParaRPr kumimoji="1" lang="ja-JP" altLang="en-US" dirty="0"/>
          </a:p>
        </p:txBody>
      </p:sp>
    </p:spTree>
    <p:extLst>
      <p:ext uri="{BB962C8B-B14F-4D97-AF65-F5344CB8AC3E}">
        <p14:creationId xmlns:p14="http://schemas.microsoft.com/office/powerpoint/2010/main" val="4069852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5</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8</a:t>
            </a:fld>
            <a:endParaRPr kumimoji="1" lang="ja-JP" altLang="en-US"/>
          </a:p>
        </p:txBody>
      </p:sp>
    </p:spTree>
    <p:extLst>
      <p:ext uri="{BB962C8B-B14F-4D97-AF65-F5344CB8AC3E}">
        <p14:creationId xmlns:p14="http://schemas.microsoft.com/office/powerpoint/2010/main" val="177594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9</a:t>
            </a:fld>
            <a:endParaRPr kumimoji="1" lang="ja-JP" altLang="en-US"/>
          </a:p>
        </p:txBody>
      </p:sp>
    </p:spTree>
    <p:extLst>
      <p:ext uri="{BB962C8B-B14F-4D97-AF65-F5344CB8AC3E}">
        <p14:creationId xmlns:p14="http://schemas.microsoft.com/office/powerpoint/2010/main" val="177594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10</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11</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12</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11AE23-4143-4777-A4CE-8C54D6AC33C5}" type="slidenum">
              <a:rPr kumimoji="1" lang="ja-JP" altLang="en-US" smtClean="0"/>
              <a:t>13</a:t>
            </a:fld>
            <a:endParaRPr kumimoji="1" lang="ja-JP" altLang="en-US" dirty="0"/>
          </a:p>
        </p:txBody>
      </p:sp>
    </p:spTree>
    <p:extLst>
      <p:ext uri="{BB962C8B-B14F-4D97-AF65-F5344CB8AC3E}">
        <p14:creationId xmlns:p14="http://schemas.microsoft.com/office/powerpoint/2010/main" val="177594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236231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152876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420221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255555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276164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39489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159989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224254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423955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212571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3EA81-AE87-4F17-B911-D31DCCD45EC6}" type="datetimeFigureOut">
              <a:rPr kumimoji="1" lang="ja-JP" altLang="en-US" smtClean="0"/>
              <a:t>2021/5/29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371295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3EA81-AE87-4F17-B911-D31DCCD45EC6}" type="datetimeFigureOut">
              <a:rPr kumimoji="1" lang="ja-JP" altLang="en-US" smtClean="0"/>
              <a:t>2021/5/29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BFD1F-5E47-42A9-A2DF-AB4BDC6A5E09}" type="slidenum">
              <a:rPr kumimoji="1" lang="ja-JP" altLang="en-US" smtClean="0"/>
              <a:t>‹#›</a:t>
            </a:fld>
            <a:endParaRPr kumimoji="1" lang="ja-JP" altLang="en-US"/>
          </a:p>
        </p:txBody>
      </p:sp>
    </p:spTree>
    <p:extLst>
      <p:ext uri="{BB962C8B-B14F-4D97-AF65-F5344CB8AC3E}">
        <p14:creationId xmlns:p14="http://schemas.microsoft.com/office/powerpoint/2010/main" val="2718456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https://static.scientificamerican.com/sciam/assets/Image/2020/CV19JUL20/Proofing-1_d.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id.go.jp/niid/images/lab-manual/2019-nCoV20200319.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ww.niid.go.jp/niid/ja/diseases/ka/corona-virus/2019-ncov/2518-lab/9325-manual.html"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CFCD375-EDD5-49EC-8A73-9D3FE8158175}"/>
              </a:ext>
            </a:extLst>
          </p:cNvPr>
          <p:cNvSpPr txBox="1"/>
          <p:nvPr/>
        </p:nvSpPr>
        <p:spPr>
          <a:xfrm>
            <a:off x="593726" y="454912"/>
            <a:ext cx="7571303" cy="1200329"/>
          </a:xfrm>
          <a:prstGeom prst="rect">
            <a:avLst/>
          </a:prstGeom>
          <a:noFill/>
        </p:spPr>
        <p:txBody>
          <a:bodyPr wrap="none" rtlCol="0">
            <a:spAutoFit/>
          </a:bodyPr>
          <a:lstStyle/>
          <a:p>
            <a:r>
              <a:rPr kumimoji="1" lang="ja-JP" altLang="en-US" sz="3600" dirty="0"/>
              <a:t>生物の授業のどこで</a:t>
            </a:r>
          </a:p>
          <a:p>
            <a:r>
              <a:rPr kumimoji="1" lang="ja-JP" altLang="en-US" sz="3600" dirty="0"/>
              <a:t>新型コロナウイルスを取り扱うのか</a:t>
            </a:r>
          </a:p>
        </p:txBody>
      </p:sp>
      <p:sp>
        <p:nvSpPr>
          <p:cNvPr id="5" name="テキスト ボックス 4">
            <a:extLst>
              <a:ext uri="{FF2B5EF4-FFF2-40B4-BE49-F238E27FC236}">
                <a16:creationId xmlns:a16="http://schemas.microsoft.com/office/drawing/2014/main" id="{2248B6A5-96F1-4DC4-B3C7-5366A08B85D5}"/>
              </a:ext>
            </a:extLst>
          </p:cNvPr>
          <p:cNvSpPr txBox="1"/>
          <p:nvPr/>
        </p:nvSpPr>
        <p:spPr>
          <a:xfrm>
            <a:off x="4572000" y="5785701"/>
            <a:ext cx="3877985" cy="461665"/>
          </a:xfrm>
          <a:prstGeom prst="rect">
            <a:avLst/>
          </a:prstGeom>
          <a:noFill/>
        </p:spPr>
        <p:txBody>
          <a:bodyPr wrap="none" rtlCol="0">
            <a:spAutoFit/>
          </a:bodyPr>
          <a:lstStyle/>
          <a:p>
            <a:r>
              <a:rPr kumimoji="1" lang="ja-JP" altLang="en-US" sz="2400" dirty="0"/>
              <a:t>生物教育研究所　西郷　孝</a:t>
            </a:r>
          </a:p>
        </p:txBody>
      </p:sp>
      <p:pic>
        <p:nvPicPr>
          <p:cNvPr id="1028" name="Picture 4" descr="sarsVOI R1">
            <a:extLst>
              <a:ext uri="{FF2B5EF4-FFF2-40B4-BE49-F238E27FC236}">
                <a16:creationId xmlns:a16="http://schemas.microsoft.com/office/drawing/2014/main" id="{BFF5DC3F-1711-43C9-9D14-9B64E676128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5830" y="1655240"/>
            <a:ext cx="4580512" cy="394887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646B13F-5099-4FB1-BE59-42BFD081D938}"/>
              </a:ext>
            </a:extLst>
          </p:cNvPr>
          <p:cNvSpPr txBox="1"/>
          <p:nvPr/>
        </p:nvSpPr>
        <p:spPr>
          <a:xfrm>
            <a:off x="5436342" y="4126788"/>
            <a:ext cx="3301259" cy="1477328"/>
          </a:xfrm>
          <a:prstGeom prst="rect">
            <a:avLst/>
          </a:prstGeom>
          <a:noFill/>
        </p:spPr>
        <p:txBody>
          <a:bodyPr wrap="square">
            <a:spAutoFit/>
          </a:bodyPr>
          <a:lstStyle/>
          <a:p>
            <a:r>
              <a:rPr lang="en-US" altLang="ja-JP" b="0" i="0" dirty="0">
                <a:solidFill>
                  <a:srgbClr val="333333"/>
                </a:solidFill>
                <a:effectLst/>
                <a:latin typeface="ＭＳ Ｐゴシック" panose="020B0600070205080204" pitchFamily="50" charset="-128"/>
                <a:ea typeface="ＭＳ Ｐゴシック" panose="020B0600070205080204" pitchFamily="50" charset="-128"/>
              </a:rPr>
              <a:t>E484K</a:t>
            </a:r>
            <a:r>
              <a:rPr lang="ja-JP" altLang="en-US" b="0" i="0" dirty="0">
                <a:solidFill>
                  <a:srgbClr val="333333"/>
                </a:solidFill>
                <a:effectLst/>
                <a:latin typeface="ＭＳ Ｐゴシック" panose="020B0600070205080204" pitchFamily="50" charset="-128"/>
                <a:ea typeface="ＭＳ Ｐゴシック" panose="020B0600070205080204" pitchFamily="50" charset="-128"/>
              </a:rPr>
              <a:t>変異を有する</a:t>
            </a:r>
            <a:r>
              <a:rPr lang="en-US" altLang="ja-JP" b="0" i="0" dirty="0">
                <a:solidFill>
                  <a:srgbClr val="333333"/>
                </a:solidFill>
                <a:effectLst/>
                <a:latin typeface="ＭＳ Ｐゴシック" panose="020B0600070205080204" pitchFamily="50" charset="-128"/>
                <a:ea typeface="ＭＳ Ｐゴシック" panose="020B0600070205080204" pitchFamily="50" charset="-128"/>
              </a:rPr>
              <a:t>R.1</a:t>
            </a:r>
            <a:r>
              <a:rPr lang="ja-JP" altLang="en-US" b="0" i="0" dirty="0">
                <a:solidFill>
                  <a:srgbClr val="333333"/>
                </a:solidFill>
                <a:effectLst/>
                <a:latin typeface="ＭＳ Ｐゴシック" panose="020B0600070205080204" pitchFamily="50" charset="-128"/>
                <a:ea typeface="ＭＳ Ｐゴシック" panose="020B0600070205080204" pitchFamily="50" charset="-128"/>
              </a:rPr>
              <a:t>系統株（</a:t>
            </a:r>
            <a:r>
              <a:rPr lang="en-US" altLang="ja-JP" b="0" i="0" dirty="0">
                <a:solidFill>
                  <a:srgbClr val="333333"/>
                </a:solidFill>
                <a:effectLst/>
                <a:latin typeface="ＭＳ Ｐゴシック" panose="020B0600070205080204" pitchFamily="50" charset="-128"/>
                <a:ea typeface="ＭＳ Ｐゴシック" panose="020B0600070205080204" pitchFamily="50" charset="-128"/>
              </a:rPr>
              <a:t>SARS-CoV-2 Variant of Interest, Lineage R.1</a:t>
            </a:r>
            <a:r>
              <a:rPr lang="ja-JP" altLang="en-US" b="0" i="0" dirty="0">
                <a:solidFill>
                  <a:srgbClr val="333333"/>
                </a:solidFill>
                <a:effectLst/>
                <a:latin typeface="ＭＳ Ｐゴシック" panose="020B0600070205080204" pitchFamily="50" charset="-128"/>
                <a:ea typeface="ＭＳ Ｐゴシック" panose="020B0600070205080204" pitchFamily="50" charset="-128"/>
              </a:rPr>
              <a:t>）の電子顕微鏡写真</a:t>
            </a:r>
          </a:p>
          <a:p>
            <a:r>
              <a:rPr lang="zh-CN" altLang="en-US" b="0" i="0" dirty="0">
                <a:solidFill>
                  <a:srgbClr val="333333"/>
                </a:solidFill>
                <a:effectLst/>
                <a:latin typeface="ＭＳ Ｐゴシック" panose="020B0600070205080204" pitchFamily="50" charset="-128"/>
                <a:ea typeface="ＭＳ Ｐゴシック" panose="020B0600070205080204" pitchFamily="50" charset="-128"/>
              </a:rPr>
              <a:t>国立感染症研究所</a:t>
            </a:r>
            <a:r>
              <a:rPr lang="ja-JP" altLang="en-US" b="0" i="0" dirty="0">
                <a:solidFill>
                  <a:srgbClr val="333333"/>
                </a:solidFill>
                <a:effectLst/>
                <a:latin typeface="ＭＳ Ｐゴシック" panose="020B0600070205080204" pitchFamily="50" charset="-128"/>
                <a:ea typeface="ＭＳ Ｐゴシック" panose="020B0600070205080204" pitchFamily="50" charset="-128"/>
              </a:rPr>
              <a:t>ＨＰより</a:t>
            </a:r>
            <a:endParaRPr lang="ja-JP" altLang="en-US" dirty="0"/>
          </a:p>
        </p:txBody>
      </p:sp>
    </p:spTree>
    <p:extLst>
      <p:ext uri="{BB962C8B-B14F-4D97-AF65-F5344CB8AC3E}">
        <p14:creationId xmlns:p14="http://schemas.microsoft.com/office/powerpoint/2010/main" val="81112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787706" y="2070849"/>
            <a:ext cx="7568588" cy="3985706"/>
          </a:xfrm>
          <a:prstGeom prst="rect">
            <a:avLst/>
          </a:prstGeom>
          <a:noFill/>
        </p:spPr>
        <p:txBody>
          <a:bodyPr wrap="square" rtlCol="0">
            <a:spAutoFit/>
          </a:bodyPr>
          <a:lstStyle/>
          <a:p>
            <a:pPr>
              <a:lnSpc>
                <a:spcPts val="2000"/>
              </a:lnSpc>
            </a:pPr>
            <a:r>
              <a:rPr lang="ja-JP" altLang="en-US" dirty="0"/>
              <a:t>　</a:t>
            </a:r>
            <a:r>
              <a:rPr lang="en-US" altLang="ja-JP" dirty="0"/>
              <a:t>2019</a:t>
            </a:r>
            <a:r>
              <a:rPr lang="ja-JP" altLang="en-US" dirty="0"/>
              <a:t>年</a:t>
            </a:r>
            <a:r>
              <a:rPr lang="en-US" altLang="ja-JP" dirty="0"/>
              <a:t>12</a:t>
            </a:r>
            <a:r>
              <a:rPr lang="ja-JP" altLang="en-US" dirty="0"/>
              <a:t>月に発生し、全世界に広がった新型コロナウイルス感染症</a:t>
            </a:r>
            <a:r>
              <a:rPr lang="en-US" altLang="ja-JP" dirty="0"/>
              <a:t>COVID-19</a:t>
            </a:r>
            <a:r>
              <a:rPr lang="ja-JP" altLang="en-US" dirty="0"/>
              <a:t>は現在も猛威を振るっている。この原因となるウイルスが、</a:t>
            </a:r>
            <a:r>
              <a:rPr lang="en-US" altLang="ja-JP" dirty="0"/>
              <a:t>SARS-CoV-2</a:t>
            </a:r>
            <a:r>
              <a:rPr lang="ja-JP" altLang="en-US" dirty="0"/>
              <a:t>である。コロナウイルスによる感染症としては</a:t>
            </a:r>
            <a:r>
              <a:rPr lang="en-US" altLang="ja-JP" dirty="0"/>
              <a:t>SARS </a:t>
            </a:r>
            <a:r>
              <a:rPr lang="ja-JP" altLang="en-US" dirty="0"/>
              <a:t>（</a:t>
            </a:r>
            <a:r>
              <a:rPr lang="en-US" altLang="ja-JP" dirty="0"/>
              <a:t>2002</a:t>
            </a:r>
            <a:r>
              <a:rPr lang="ja-JP" altLang="en-US" dirty="0"/>
              <a:t>年～</a:t>
            </a:r>
            <a:r>
              <a:rPr lang="en-US" altLang="ja-JP" dirty="0"/>
              <a:t>2003</a:t>
            </a:r>
            <a:r>
              <a:rPr lang="ja-JP" altLang="en-US" dirty="0"/>
              <a:t>年）と</a:t>
            </a:r>
            <a:r>
              <a:rPr lang="en-US" altLang="ja-JP" dirty="0"/>
              <a:t>MERS</a:t>
            </a:r>
            <a:r>
              <a:rPr lang="ja-JP" altLang="en-US" dirty="0"/>
              <a:t>（</a:t>
            </a:r>
            <a:r>
              <a:rPr lang="en-US" altLang="ja-JP" dirty="0"/>
              <a:t>2012</a:t>
            </a:r>
            <a:r>
              <a:rPr lang="ja-JP" altLang="en-US" dirty="0"/>
              <a:t>年～）があり、</a:t>
            </a:r>
            <a:r>
              <a:rPr lang="en-US" altLang="ja-JP" dirty="0"/>
              <a:t>SARS </a:t>
            </a:r>
            <a:r>
              <a:rPr lang="ja-JP" altLang="en-US" dirty="0"/>
              <a:t>と</a:t>
            </a:r>
            <a:r>
              <a:rPr lang="en-US" altLang="ja-JP" dirty="0"/>
              <a:t>MERS </a:t>
            </a:r>
            <a:r>
              <a:rPr lang="ja-JP" altLang="en-US" dirty="0"/>
              <a:t>の原因ウイルスはそれぞれ</a:t>
            </a:r>
            <a:r>
              <a:rPr lang="en-US" altLang="ja-JP" dirty="0"/>
              <a:t>SARS-</a:t>
            </a:r>
            <a:r>
              <a:rPr lang="en-US" altLang="ja-JP" dirty="0" err="1"/>
              <a:t>CoV</a:t>
            </a:r>
            <a:r>
              <a:rPr lang="ja-JP" altLang="en-US" dirty="0" err="1"/>
              <a:t>、</a:t>
            </a:r>
            <a:r>
              <a:rPr lang="en-US" altLang="ja-JP" dirty="0"/>
              <a:t>MERS-</a:t>
            </a:r>
            <a:r>
              <a:rPr lang="en-US" altLang="ja-JP" dirty="0" err="1"/>
              <a:t>CoV</a:t>
            </a:r>
            <a:r>
              <a:rPr lang="ja-JP" altLang="en-US" dirty="0"/>
              <a:t>というコロナウイルスである。コロナウイルスはヒトに日常的に感染する風邪の原因ウイルスとして以前から</a:t>
            </a:r>
            <a:r>
              <a:rPr lang="en-US" altLang="ja-JP" dirty="0"/>
              <a:t>HCoV-229E</a:t>
            </a:r>
            <a:r>
              <a:rPr lang="ja-JP" altLang="en-US" dirty="0" err="1"/>
              <a:t>、</a:t>
            </a:r>
            <a:r>
              <a:rPr lang="en-US" altLang="ja-JP" dirty="0"/>
              <a:t>HCoV-OC43</a:t>
            </a:r>
            <a:r>
              <a:rPr lang="ja-JP" altLang="en-US" dirty="0" err="1"/>
              <a:t>、</a:t>
            </a:r>
            <a:r>
              <a:rPr lang="en-US" altLang="ja-JP" dirty="0"/>
              <a:t>HCoV-NL63</a:t>
            </a:r>
            <a:r>
              <a:rPr lang="ja-JP" altLang="en-US" dirty="0" err="1"/>
              <a:t>、</a:t>
            </a:r>
            <a:r>
              <a:rPr lang="en-US" altLang="ja-JP" dirty="0"/>
              <a:t>HCoV-HKU1</a:t>
            </a:r>
            <a:r>
              <a:rPr lang="ja-JP" altLang="en-US" dirty="0"/>
              <a:t>の</a:t>
            </a:r>
            <a:r>
              <a:rPr lang="en-US" altLang="ja-JP" dirty="0"/>
              <a:t>4</a:t>
            </a:r>
            <a:r>
              <a:rPr lang="ja-JP" altLang="en-US" dirty="0"/>
              <a:t>種が知られていた。</a:t>
            </a:r>
          </a:p>
          <a:p>
            <a:pPr>
              <a:lnSpc>
                <a:spcPts val="2000"/>
              </a:lnSpc>
            </a:pPr>
            <a:endParaRPr lang="ja-JP" altLang="en-US" dirty="0"/>
          </a:p>
          <a:p>
            <a:pPr>
              <a:lnSpc>
                <a:spcPts val="2000"/>
              </a:lnSpc>
            </a:pPr>
            <a:endParaRPr lang="ja-JP" altLang="en-US" dirty="0"/>
          </a:p>
          <a:p>
            <a:endParaRPr lang="ja-JP" altLang="en-US" sz="300" dirty="0"/>
          </a:p>
          <a:p>
            <a:pPr>
              <a:lnSpc>
                <a:spcPts val="2000"/>
              </a:lnSpc>
            </a:pPr>
            <a:r>
              <a:rPr lang="ja-JP" altLang="en-US" dirty="0"/>
              <a:t>　</a:t>
            </a:r>
            <a:r>
              <a:rPr lang="ja-JP" altLang="ja-JP" dirty="0"/>
              <a:t>コロナウイルスはニドウイルス目・コロナウイルス亜科・コロナウイルス科に属している。</a:t>
            </a:r>
            <a:endParaRPr lang="ja-JP" altLang="en-US" dirty="0"/>
          </a:p>
          <a:p>
            <a:pPr>
              <a:lnSpc>
                <a:spcPts val="2000"/>
              </a:lnSpc>
            </a:pPr>
            <a:r>
              <a:rPr lang="ja-JP" altLang="en-US" dirty="0"/>
              <a:t>　</a:t>
            </a:r>
            <a:r>
              <a:rPr lang="ja-JP" altLang="ja-JP" dirty="0"/>
              <a:t>コロナウイルス科はさらにα、β、γ、δの属に分類される。</a:t>
            </a:r>
            <a:r>
              <a:rPr lang="en-US" altLang="ja-JP" dirty="0"/>
              <a:t>HCoV-229E</a:t>
            </a:r>
            <a:r>
              <a:rPr lang="ja-JP" altLang="ja-JP" dirty="0"/>
              <a:t>と</a:t>
            </a:r>
            <a:r>
              <a:rPr lang="en-US" altLang="ja-JP" dirty="0"/>
              <a:t>HCoV-NL63</a:t>
            </a:r>
            <a:r>
              <a:rPr lang="ja-JP" altLang="ja-JP" dirty="0"/>
              <a:t>はαコロナウイルスに、</a:t>
            </a:r>
            <a:r>
              <a:rPr lang="en-US" altLang="ja-JP" dirty="0"/>
              <a:t>SARS-</a:t>
            </a:r>
            <a:r>
              <a:rPr lang="en-US" altLang="ja-JP" dirty="0" err="1"/>
              <a:t>CoV</a:t>
            </a:r>
            <a:r>
              <a:rPr lang="ja-JP" altLang="ja-JP" dirty="0" err="1"/>
              <a:t>、</a:t>
            </a:r>
            <a:r>
              <a:rPr lang="en-US" altLang="ja-JP" b="1" dirty="0">
                <a:solidFill>
                  <a:srgbClr val="FF0000"/>
                </a:solidFill>
              </a:rPr>
              <a:t>SARS-CoV-2</a:t>
            </a:r>
            <a:r>
              <a:rPr lang="ja-JP" altLang="ja-JP" dirty="0" err="1"/>
              <a:t>、</a:t>
            </a:r>
            <a:r>
              <a:rPr lang="en-US" altLang="ja-JP" dirty="0"/>
              <a:t>MERS-</a:t>
            </a:r>
            <a:r>
              <a:rPr lang="en-US" altLang="ja-JP" dirty="0" err="1"/>
              <a:t>CoV</a:t>
            </a:r>
            <a:r>
              <a:rPr lang="ja-JP" altLang="ja-JP" dirty="0" err="1"/>
              <a:t>、</a:t>
            </a:r>
            <a:r>
              <a:rPr lang="en-US" altLang="ja-JP" dirty="0"/>
              <a:t>HCoV-OC43</a:t>
            </a:r>
            <a:r>
              <a:rPr lang="ja-JP" altLang="ja-JP" dirty="0" err="1"/>
              <a:t>、</a:t>
            </a:r>
            <a:r>
              <a:rPr lang="en-US" altLang="ja-JP" dirty="0"/>
              <a:t>HCoV-HKU1</a:t>
            </a:r>
            <a:r>
              <a:rPr lang="ja-JP" altLang="ja-JP" dirty="0"/>
              <a:t>はβコロナウイルスに分類される。</a:t>
            </a:r>
          </a:p>
          <a:p>
            <a:pPr>
              <a:lnSpc>
                <a:spcPts val="2000"/>
              </a:lnSpc>
            </a:pPr>
            <a:endParaRPr lang="ja-JP" altLang="en-US" dirty="0"/>
          </a:p>
        </p:txBody>
      </p:sp>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10</a:t>
            </a:fld>
            <a:endParaRPr kumimoji="1" lang="ja-JP" altLang="en-US" sz="2000" dirty="0"/>
          </a:p>
        </p:txBody>
      </p:sp>
      <p:sp>
        <p:nvSpPr>
          <p:cNvPr id="18" name="テキスト プレースホルダー 2"/>
          <p:cNvSpPr txBox="1">
            <a:spLocks/>
          </p:cNvSpPr>
          <p:nvPr/>
        </p:nvSpPr>
        <p:spPr>
          <a:xfrm>
            <a:off x="624475" y="442904"/>
            <a:ext cx="7886700" cy="41828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dirty="0"/>
              <a:t>第８講　生体防御の機構</a:t>
            </a:r>
          </a:p>
          <a:p>
            <a:pPr>
              <a:lnSpc>
                <a:spcPts val="700"/>
              </a:lnSpc>
            </a:pPr>
            <a:endParaRPr lang="ja-JP" altLang="en-US" sz="2800" b="1" dirty="0">
              <a:solidFill>
                <a:srgbClr val="002060"/>
              </a:solidFill>
            </a:endParaRPr>
          </a:p>
          <a:p>
            <a:pPr>
              <a:lnSpc>
                <a:spcPts val="700"/>
              </a:lnSpc>
            </a:pPr>
            <a:r>
              <a:rPr lang="ja-JP" altLang="en-US" sz="2800" b="1" dirty="0">
                <a:solidFill>
                  <a:srgbClr val="002060"/>
                </a:solidFill>
                <a:latin typeface="+mn-ea"/>
              </a:rPr>
              <a:t>８－４　新型コロナウイルスとその対策</a:t>
            </a:r>
            <a:r>
              <a:rPr lang="en-US" altLang="ja-JP" sz="2000" b="1" dirty="0">
                <a:latin typeface="+mn-ea"/>
              </a:rPr>
              <a:t> </a:t>
            </a:r>
            <a:r>
              <a:rPr lang="ja-JP" altLang="en-US" sz="2800" b="1" dirty="0">
                <a:solidFill>
                  <a:srgbClr val="002060"/>
                </a:solidFill>
                <a:latin typeface="+mn-ea"/>
              </a:rPr>
              <a:t>　</a:t>
            </a:r>
            <a:endParaRPr lang="ja-JP" altLang="en-US" b="1" dirty="0">
              <a:solidFill>
                <a:srgbClr val="002060"/>
              </a:solidFill>
            </a:endParaRPr>
          </a:p>
          <a:p>
            <a:pPr>
              <a:lnSpc>
                <a:spcPct val="100000"/>
              </a:lnSpc>
              <a:spcBef>
                <a:spcPts val="0"/>
              </a:spcBef>
            </a:pPr>
            <a:endParaRPr lang="en-US" altLang="ja-JP" sz="400" b="1" dirty="0">
              <a:solidFill>
                <a:srgbClr val="002060"/>
              </a:solidFill>
              <a:latin typeface="+mn-ea"/>
            </a:endParaRPr>
          </a:p>
          <a:p>
            <a:pPr>
              <a:lnSpc>
                <a:spcPct val="100000"/>
              </a:lnSpc>
              <a:spcBef>
                <a:spcPts val="0"/>
              </a:spcBef>
            </a:pPr>
            <a:r>
              <a:rPr lang="ja-JP" altLang="en-US" sz="1400" dirty="0"/>
              <a:t>　</a:t>
            </a:r>
            <a:endParaRPr lang="ja-JP" altLang="en-US" sz="900" b="1" dirty="0">
              <a:solidFill>
                <a:srgbClr val="002060"/>
              </a:solidFill>
              <a:latin typeface="+mn-ea"/>
            </a:endParaRPr>
          </a:p>
          <a:p>
            <a:pPr>
              <a:lnSpc>
                <a:spcPts val="2000"/>
              </a:lnSpc>
              <a:spcBef>
                <a:spcPts val="0"/>
              </a:spcBef>
            </a:pPr>
            <a:r>
              <a:rPr lang="en-US" altLang="ja-JP" b="1" dirty="0">
                <a:solidFill>
                  <a:srgbClr val="002060"/>
                </a:solidFill>
                <a:latin typeface="+mn-ea"/>
              </a:rPr>
              <a:t>(1) </a:t>
            </a:r>
            <a:r>
              <a:rPr lang="ja-JP" altLang="en-US" b="1" dirty="0">
                <a:solidFill>
                  <a:srgbClr val="002060"/>
                </a:solidFill>
                <a:latin typeface="+mn-ea"/>
              </a:rPr>
              <a:t>新型コロナウイルス</a:t>
            </a:r>
            <a:r>
              <a:rPr lang="en-US" altLang="ja-JP" b="1" dirty="0">
                <a:solidFill>
                  <a:srgbClr val="002060"/>
                </a:solidFill>
                <a:latin typeface="+mn-ea"/>
              </a:rPr>
              <a:t>SARS-CoV-2</a:t>
            </a:r>
            <a:r>
              <a:rPr lang="ja-JP" altLang="en-US" b="1" dirty="0">
                <a:solidFill>
                  <a:srgbClr val="002060"/>
                </a:solidFill>
                <a:latin typeface="+mn-ea"/>
              </a:rPr>
              <a:t>の概要</a:t>
            </a:r>
            <a:endParaRPr lang="en-US" altLang="ja-JP" b="1" dirty="0">
              <a:solidFill>
                <a:srgbClr val="002060"/>
              </a:solidFill>
              <a:latin typeface="+mn-ea"/>
            </a:endParaRPr>
          </a:p>
          <a:p>
            <a:pPr>
              <a:lnSpc>
                <a:spcPct val="100000"/>
              </a:lnSpc>
              <a:spcBef>
                <a:spcPts val="0"/>
              </a:spcBef>
            </a:pPr>
            <a:endParaRPr lang="ja-JP" altLang="en-US" sz="1050" b="1" dirty="0"/>
          </a:p>
          <a:p>
            <a:pPr>
              <a:lnSpc>
                <a:spcPts val="2400"/>
              </a:lnSpc>
              <a:spcBef>
                <a:spcPts val="0"/>
              </a:spcBef>
            </a:pPr>
            <a:r>
              <a:rPr lang="ja-JP" altLang="en-US" b="1" dirty="0"/>
              <a:t>  </a:t>
            </a:r>
            <a:r>
              <a:rPr lang="en-US" altLang="ja-JP" b="1" dirty="0"/>
              <a:t>1) SARS-CoV-2</a:t>
            </a:r>
            <a:r>
              <a:rPr lang="ja-JP" altLang="en-US" b="1" dirty="0"/>
              <a:t>とコロナウイルス</a:t>
            </a:r>
            <a:endParaRPr lang="en-US" altLang="ja-JP" b="1" dirty="0"/>
          </a:p>
          <a:p>
            <a:pPr>
              <a:lnSpc>
                <a:spcPts val="2400"/>
              </a:lnSpc>
              <a:spcBef>
                <a:spcPts val="0"/>
              </a:spcBef>
            </a:pPr>
            <a:endParaRPr lang="en-US" altLang="ja-JP" dirty="0"/>
          </a:p>
          <a:p>
            <a:pPr>
              <a:lnSpc>
                <a:spcPts val="2400"/>
              </a:lnSpc>
              <a:spcBef>
                <a:spcPts val="0"/>
              </a:spcBef>
            </a:pPr>
            <a:r>
              <a:rPr lang="en-US" altLang="ja-JP" dirty="0"/>
              <a:t> </a:t>
            </a:r>
          </a:p>
          <a:p>
            <a:pPr>
              <a:lnSpc>
                <a:spcPts val="2400"/>
              </a:lnSpc>
              <a:spcBef>
                <a:spcPts val="0"/>
              </a:spcBef>
            </a:pPr>
            <a:endParaRPr lang="en-US" altLang="ja-JP" dirty="0"/>
          </a:p>
          <a:p>
            <a:pPr>
              <a:lnSpc>
                <a:spcPts val="2400"/>
              </a:lnSpc>
              <a:spcBef>
                <a:spcPts val="0"/>
              </a:spcBef>
            </a:pPr>
            <a:endParaRPr lang="en-US" altLang="ja-JP" dirty="0"/>
          </a:p>
          <a:p>
            <a:pPr>
              <a:lnSpc>
                <a:spcPts val="2400"/>
              </a:lnSpc>
              <a:spcBef>
                <a:spcPts val="0"/>
              </a:spcBef>
            </a:pPr>
            <a:endParaRPr lang="en-US" altLang="ja-JP" dirty="0"/>
          </a:p>
          <a:p>
            <a:pPr>
              <a:lnSpc>
                <a:spcPts val="2400"/>
              </a:lnSpc>
              <a:spcBef>
                <a:spcPts val="0"/>
              </a:spcBef>
            </a:pPr>
            <a:endParaRPr lang="ja-JP" altLang="en-US" dirty="0"/>
          </a:p>
          <a:p>
            <a:pPr>
              <a:lnSpc>
                <a:spcPts val="2400"/>
              </a:lnSpc>
              <a:spcBef>
                <a:spcPts val="0"/>
              </a:spcBef>
            </a:pPr>
            <a:endParaRPr lang="en-US" altLang="ja-JP" dirty="0"/>
          </a:p>
          <a:p>
            <a:pPr>
              <a:lnSpc>
                <a:spcPts val="2400"/>
              </a:lnSpc>
              <a:spcBef>
                <a:spcPts val="0"/>
              </a:spcBef>
            </a:pPr>
            <a:r>
              <a:rPr lang="ja-JP" altLang="en-US" b="1" dirty="0"/>
              <a:t>  </a:t>
            </a:r>
            <a:r>
              <a:rPr lang="en-US" altLang="ja-JP" b="1" dirty="0"/>
              <a:t>2) </a:t>
            </a:r>
            <a:r>
              <a:rPr lang="ja-JP" altLang="ja-JP" b="1" dirty="0"/>
              <a:t>コロナウイルスの分類</a:t>
            </a:r>
          </a:p>
          <a:p>
            <a:pPr>
              <a:lnSpc>
                <a:spcPts val="2400"/>
              </a:lnSpc>
              <a:spcBef>
                <a:spcPts val="0"/>
              </a:spcBef>
            </a:pPr>
            <a:endParaRPr lang="ja-JP" altLang="en-US" dirty="0"/>
          </a:p>
        </p:txBody>
      </p:sp>
    </p:spTree>
    <p:extLst>
      <p:ext uri="{BB962C8B-B14F-4D97-AF65-F5344CB8AC3E}">
        <p14:creationId xmlns:p14="http://schemas.microsoft.com/office/powerpoint/2010/main" val="3338748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787706" y="3286849"/>
            <a:ext cx="7568588" cy="369332"/>
          </a:xfrm>
          <a:prstGeom prst="rect">
            <a:avLst/>
          </a:prstGeom>
          <a:noFill/>
        </p:spPr>
        <p:txBody>
          <a:bodyPr wrap="square" rtlCol="0">
            <a:spAutoFit/>
          </a:bodyPr>
          <a:lstStyle/>
          <a:p>
            <a:r>
              <a:rPr lang="ja-JP" altLang="en-US" dirty="0"/>
              <a:t>　</a:t>
            </a:r>
          </a:p>
        </p:txBody>
      </p:sp>
      <p:pic>
        <p:nvPicPr>
          <p:cNvPr id="1031"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9097" y="923897"/>
            <a:ext cx="4563443" cy="282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11</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p>
          <a:p>
            <a:pPr>
              <a:lnSpc>
                <a:spcPct val="100000"/>
              </a:lnSpc>
              <a:spcBef>
                <a:spcPts val="0"/>
              </a:spcBef>
            </a:pPr>
            <a:endParaRPr lang="ja-JP" altLang="en-US" sz="600" b="1" dirty="0">
              <a:solidFill>
                <a:srgbClr val="002060"/>
              </a:solidFill>
              <a:latin typeface="+mn-ea"/>
            </a:endParaRPr>
          </a:p>
          <a:p>
            <a:pPr>
              <a:lnSpc>
                <a:spcPts val="700"/>
              </a:lnSpc>
            </a:pPr>
            <a:r>
              <a:rPr lang="en-US" altLang="ja-JP" sz="1800" b="1" dirty="0">
                <a:solidFill>
                  <a:srgbClr val="002060"/>
                </a:solidFill>
                <a:latin typeface="+mn-ea"/>
              </a:rPr>
              <a:t>(1) </a:t>
            </a:r>
            <a:r>
              <a:rPr lang="ja-JP" altLang="en-US" sz="1800" b="1" dirty="0">
                <a:solidFill>
                  <a:srgbClr val="002060"/>
                </a:solidFill>
                <a:latin typeface="+mn-ea"/>
              </a:rPr>
              <a:t>新型コロナウイルス</a:t>
            </a:r>
            <a:r>
              <a:rPr lang="en-US" altLang="ja-JP" sz="1800" b="1" dirty="0">
                <a:solidFill>
                  <a:srgbClr val="002060"/>
                </a:solidFill>
                <a:latin typeface="+mn-ea"/>
              </a:rPr>
              <a:t>SARS-CoV-2</a:t>
            </a:r>
            <a:r>
              <a:rPr lang="ja-JP" altLang="en-US" sz="1800" b="1" dirty="0">
                <a:solidFill>
                  <a:srgbClr val="002060"/>
                </a:solidFill>
                <a:latin typeface="+mn-ea"/>
              </a:rPr>
              <a:t>の概要</a:t>
            </a:r>
          </a:p>
          <a:p>
            <a:pPr>
              <a:lnSpc>
                <a:spcPct val="100000"/>
              </a:lnSpc>
              <a:spcBef>
                <a:spcPts val="0"/>
              </a:spcBef>
            </a:pPr>
            <a:endParaRPr lang="en-US" altLang="ja-JP" sz="1050" dirty="0"/>
          </a:p>
          <a:p>
            <a:pPr>
              <a:lnSpc>
                <a:spcPct val="100000"/>
              </a:lnSpc>
              <a:spcBef>
                <a:spcPts val="0"/>
              </a:spcBef>
            </a:pPr>
            <a:endParaRPr lang="ja-JP" altLang="en-US" sz="105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3) SARS-CoV-2</a:t>
            </a:r>
            <a:r>
              <a:rPr lang="ja-JP" altLang="en-US" b="1" dirty="0">
                <a:solidFill>
                  <a:srgbClr val="002060"/>
                </a:solidFill>
                <a:latin typeface="+mn-ea"/>
              </a:rPr>
              <a:t>の構造</a:t>
            </a:r>
          </a:p>
          <a:p>
            <a:pPr>
              <a:lnSpc>
                <a:spcPts val="2000"/>
              </a:lnSpc>
              <a:spcBef>
                <a:spcPts val="0"/>
              </a:spcBef>
            </a:pPr>
            <a:r>
              <a:rPr lang="ja-JP" altLang="en-US" b="1" dirty="0">
                <a:solidFill>
                  <a:srgbClr val="002060"/>
                </a:solidFill>
                <a:latin typeface="+mn-ea"/>
              </a:rPr>
              <a:t>　</a:t>
            </a:r>
            <a:endParaRPr lang="ja-JP" altLang="en-US" i="1" dirty="0"/>
          </a:p>
        </p:txBody>
      </p:sp>
      <p:sp>
        <p:nvSpPr>
          <p:cNvPr id="10" name="テキスト ボックス 9"/>
          <p:cNvSpPr txBox="1"/>
          <p:nvPr/>
        </p:nvSpPr>
        <p:spPr>
          <a:xfrm>
            <a:off x="787706" y="1687183"/>
            <a:ext cx="3421224" cy="2308324"/>
          </a:xfrm>
          <a:prstGeom prst="rect">
            <a:avLst/>
          </a:prstGeom>
          <a:noFill/>
        </p:spPr>
        <p:txBody>
          <a:bodyPr wrap="square" rtlCol="0">
            <a:spAutoFit/>
          </a:bodyPr>
          <a:lstStyle/>
          <a:p>
            <a:r>
              <a:rPr lang="ja-JP" altLang="en-US" dirty="0"/>
              <a:t>　</a:t>
            </a:r>
            <a:r>
              <a:rPr lang="ja-JP" altLang="ja-JP" dirty="0"/>
              <a:t>電子顕微鏡で観察されるコロナウイルスは、直径約</a:t>
            </a:r>
            <a:r>
              <a:rPr lang="en-US" altLang="ja-JP" dirty="0"/>
              <a:t>100nm</a:t>
            </a:r>
            <a:r>
              <a:rPr lang="ja-JP" altLang="ja-JP" dirty="0"/>
              <a:t>の球形で、表面には突起（スパイク）が見られる。これによって形態が王冠“</a:t>
            </a:r>
            <a:r>
              <a:rPr lang="en-US" altLang="ja-JP" dirty="0"/>
              <a:t>crown</a:t>
            </a:r>
            <a:r>
              <a:rPr lang="ja-JP" altLang="ja-JP" dirty="0"/>
              <a:t>”に似ていることから、ギリシャ語で王冠を意味する“</a:t>
            </a:r>
            <a:r>
              <a:rPr lang="en-US" altLang="ja-JP" dirty="0"/>
              <a:t>corona</a:t>
            </a:r>
            <a:r>
              <a:rPr lang="ja-JP" altLang="ja-JP" dirty="0"/>
              <a:t>”という名前が付けられた由縁である。</a:t>
            </a:r>
            <a:endParaRPr lang="ja-JP" altLang="en-US" dirty="0"/>
          </a:p>
        </p:txBody>
      </p:sp>
      <p:sp>
        <p:nvSpPr>
          <p:cNvPr id="13" name="テキスト ボックス 12"/>
          <p:cNvSpPr txBox="1"/>
          <p:nvPr/>
        </p:nvSpPr>
        <p:spPr>
          <a:xfrm>
            <a:off x="787706" y="4058348"/>
            <a:ext cx="7642786" cy="2477601"/>
          </a:xfrm>
          <a:prstGeom prst="rect">
            <a:avLst/>
          </a:prstGeom>
          <a:noFill/>
        </p:spPr>
        <p:txBody>
          <a:bodyPr wrap="square" rtlCol="0">
            <a:spAutoFit/>
          </a:bodyPr>
          <a:lstStyle/>
          <a:p>
            <a:r>
              <a:rPr lang="ja-JP" altLang="en-US" dirty="0"/>
              <a:t>　</a:t>
            </a:r>
            <a:r>
              <a:rPr lang="en-US" altLang="ja-JP" dirty="0"/>
              <a:t>SARS-CoV-2</a:t>
            </a:r>
            <a:r>
              <a:rPr lang="ja-JP" altLang="ja-JP" dirty="0"/>
              <a:t>は宿主の生体膜に由来する脂質二重層に包まれているエンベロープウイルスの一種である。脂質二重層にはメンブレンタンパク質（</a:t>
            </a:r>
            <a:r>
              <a:rPr lang="en-US" altLang="ja-JP" dirty="0"/>
              <a:t>M</a:t>
            </a:r>
            <a:r>
              <a:rPr lang="ja-JP" altLang="ja-JP" dirty="0"/>
              <a:t>）、エンベロープタンパク質（</a:t>
            </a:r>
            <a:r>
              <a:rPr lang="en-US" altLang="ja-JP" dirty="0"/>
              <a:t>E</a:t>
            </a:r>
            <a:r>
              <a:rPr lang="ja-JP" altLang="ja-JP" dirty="0"/>
              <a:t>）があり、外側に飛び出したスパイクタンパク質（</a:t>
            </a:r>
            <a:r>
              <a:rPr lang="en-US" altLang="ja-JP" dirty="0"/>
              <a:t>S</a:t>
            </a:r>
            <a:r>
              <a:rPr lang="ja-JP" altLang="ja-JP" dirty="0"/>
              <a:t>）が「コロナ」の由来である。内部には</a:t>
            </a:r>
            <a:r>
              <a:rPr lang="en-US" altLang="ja-JP" dirty="0"/>
              <a:t>RNA</a:t>
            </a:r>
            <a:r>
              <a:rPr lang="ja-JP" altLang="ja-JP" dirty="0"/>
              <a:t>とそれに結合するヌクレオカプシドタンパク質（</a:t>
            </a:r>
            <a:r>
              <a:rPr lang="en-US" altLang="ja-JP" dirty="0"/>
              <a:t>N</a:t>
            </a:r>
            <a:r>
              <a:rPr lang="ja-JP" altLang="ja-JP" dirty="0"/>
              <a:t>）が存在する。</a:t>
            </a:r>
            <a:endParaRPr lang="ja-JP" altLang="en-US" dirty="0"/>
          </a:p>
          <a:p>
            <a:endParaRPr lang="ja-JP" altLang="en-US" sz="700" dirty="0"/>
          </a:p>
          <a:p>
            <a:r>
              <a:rPr lang="ja-JP" altLang="en-US" dirty="0"/>
              <a:t>　エンベロープウイルスは脂質二重層を持つので、アルコールや洗剤で除去することができる。エンベロープを持たないノロウイルスなどにはこれらの方法は有効でない。</a:t>
            </a:r>
          </a:p>
        </p:txBody>
      </p:sp>
      <p:sp>
        <p:nvSpPr>
          <p:cNvPr id="15" name="正方形/長方形 14"/>
          <p:cNvSpPr/>
          <p:nvPr/>
        </p:nvSpPr>
        <p:spPr>
          <a:xfrm>
            <a:off x="5189747" y="3723417"/>
            <a:ext cx="3523132" cy="276999"/>
          </a:xfrm>
          <a:prstGeom prst="rect">
            <a:avLst/>
          </a:prstGeom>
        </p:spPr>
        <p:txBody>
          <a:bodyPr wrap="square">
            <a:spAutoFit/>
          </a:bodyPr>
          <a:lstStyle/>
          <a:p>
            <a:r>
              <a:rPr lang="en-US" altLang="ja-JP" sz="1200" dirty="0"/>
              <a:t>https://doi.org/10.3389/fmicb.2020.00298 </a:t>
            </a:r>
            <a:r>
              <a:rPr lang="ja-JP" altLang="en-US" sz="1200" dirty="0"/>
              <a:t>改図</a:t>
            </a:r>
          </a:p>
        </p:txBody>
      </p:sp>
    </p:spTree>
    <p:extLst>
      <p:ext uri="{BB962C8B-B14F-4D97-AF65-F5344CB8AC3E}">
        <p14:creationId xmlns:p14="http://schemas.microsoft.com/office/powerpoint/2010/main" val="57145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787706" y="3286849"/>
            <a:ext cx="7568588" cy="369332"/>
          </a:xfrm>
          <a:prstGeom prst="rect">
            <a:avLst/>
          </a:prstGeom>
          <a:noFill/>
        </p:spPr>
        <p:txBody>
          <a:bodyPr wrap="square" rtlCol="0">
            <a:spAutoFit/>
          </a:bodyPr>
          <a:lstStyle/>
          <a:p>
            <a:r>
              <a:rPr lang="ja-JP" altLang="en-US" dirty="0"/>
              <a:t>　</a:t>
            </a:r>
          </a:p>
        </p:txBody>
      </p:sp>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12</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p>
          <a:p>
            <a:pPr>
              <a:lnSpc>
                <a:spcPct val="100000"/>
              </a:lnSpc>
              <a:spcBef>
                <a:spcPts val="0"/>
              </a:spcBef>
            </a:pPr>
            <a:endParaRPr lang="ja-JP" altLang="en-US" sz="600" b="1" dirty="0">
              <a:solidFill>
                <a:srgbClr val="002060"/>
              </a:solidFill>
              <a:latin typeface="+mn-ea"/>
            </a:endParaRPr>
          </a:p>
          <a:p>
            <a:pPr>
              <a:lnSpc>
                <a:spcPts val="700"/>
              </a:lnSpc>
            </a:pPr>
            <a:r>
              <a:rPr lang="en-US" altLang="ja-JP" sz="1800" b="1" dirty="0">
                <a:solidFill>
                  <a:srgbClr val="002060"/>
                </a:solidFill>
                <a:latin typeface="+mn-ea"/>
              </a:rPr>
              <a:t>(1) </a:t>
            </a:r>
            <a:r>
              <a:rPr lang="ja-JP" altLang="en-US" sz="1800" b="1" dirty="0">
                <a:solidFill>
                  <a:srgbClr val="002060"/>
                </a:solidFill>
                <a:latin typeface="+mn-ea"/>
              </a:rPr>
              <a:t>新型コロナウイルス</a:t>
            </a:r>
            <a:r>
              <a:rPr lang="en-US" altLang="ja-JP" sz="1800" b="1" dirty="0">
                <a:solidFill>
                  <a:srgbClr val="002060"/>
                </a:solidFill>
                <a:latin typeface="+mn-ea"/>
              </a:rPr>
              <a:t>SARS-CoV-2</a:t>
            </a:r>
            <a:r>
              <a:rPr lang="ja-JP" altLang="en-US" sz="1800" b="1" dirty="0">
                <a:solidFill>
                  <a:srgbClr val="002060"/>
                </a:solidFill>
                <a:latin typeface="+mn-ea"/>
              </a:rPr>
              <a:t>の概要</a:t>
            </a:r>
          </a:p>
          <a:p>
            <a:pPr>
              <a:lnSpc>
                <a:spcPct val="100000"/>
              </a:lnSpc>
              <a:spcBef>
                <a:spcPts val="0"/>
              </a:spcBef>
            </a:pPr>
            <a:endParaRPr lang="en-US" altLang="ja-JP" sz="600" dirty="0"/>
          </a:p>
          <a:p>
            <a:pPr>
              <a:lnSpc>
                <a:spcPct val="100000"/>
              </a:lnSpc>
              <a:spcBef>
                <a:spcPts val="0"/>
              </a:spcBef>
            </a:pPr>
            <a:endParaRPr lang="ja-JP" altLang="en-US" sz="12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4) SARS-CoV-2</a:t>
            </a:r>
            <a:r>
              <a:rPr lang="ja-JP" altLang="en-US" b="1" dirty="0">
                <a:solidFill>
                  <a:srgbClr val="002060"/>
                </a:solidFill>
                <a:latin typeface="+mn-ea"/>
              </a:rPr>
              <a:t>のゲノム</a:t>
            </a:r>
          </a:p>
          <a:p>
            <a:pPr>
              <a:lnSpc>
                <a:spcPts val="2000"/>
              </a:lnSpc>
              <a:spcBef>
                <a:spcPts val="0"/>
              </a:spcBef>
            </a:pPr>
            <a:r>
              <a:rPr lang="ja-JP" altLang="en-US" b="1" dirty="0">
                <a:solidFill>
                  <a:srgbClr val="002060"/>
                </a:solidFill>
                <a:latin typeface="+mn-ea"/>
              </a:rPr>
              <a:t>　</a:t>
            </a:r>
            <a:endParaRPr lang="ja-JP" altLang="en-US" i="1" dirty="0"/>
          </a:p>
        </p:txBody>
      </p:sp>
      <p:sp>
        <p:nvSpPr>
          <p:cNvPr id="13" name="テキスト ボックス 12"/>
          <p:cNvSpPr txBox="1"/>
          <p:nvPr/>
        </p:nvSpPr>
        <p:spPr>
          <a:xfrm>
            <a:off x="883737" y="4139030"/>
            <a:ext cx="7368175" cy="1862048"/>
          </a:xfrm>
          <a:prstGeom prst="rect">
            <a:avLst/>
          </a:prstGeom>
          <a:noFill/>
        </p:spPr>
        <p:txBody>
          <a:bodyPr wrap="square" rtlCol="0">
            <a:spAutoFit/>
          </a:bodyPr>
          <a:lstStyle/>
          <a:p>
            <a:r>
              <a:rPr lang="ja-JP" altLang="en-US" dirty="0"/>
              <a:t>　</a:t>
            </a:r>
            <a:r>
              <a:rPr lang="en-US" altLang="ja-JP" dirty="0"/>
              <a:t>SARS-CoV-2</a:t>
            </a:r>
            <a:r>
              <a:rPr lang="ja-JP" altLang="ja-JP" dirty="0"/>
              <a:t>のゲノムの大きさは</a:t>
            </a:r>
            <a:r>
              <a:rPr lang="en-US" altLang="ja-JP" dirty="0"/>
              <a:t>RNA</a:t>
            </a:r>
            <a:r>
              <a:rPr lang="ja-JP" altLang="ja-JP" dirty="0"/>
              <a:t>ウイルスの中では最大サイズの</a:t>
            </a:r>
            <a:r>
              <a:rPr lang="en-US" altLang="ja-JP" dirty="0"/>
              <a:t>30kb</a:t>
            </a:r>
            <a:r>
              <a:rPr lang="ja-JP" altLang="ja-JP" dirty="0"/>
              <a:t>である。</a:t>
            </a:r>
            <a:r>
              <a:rPr lang="en-US" altLang="ja-JP" dirty="0"/>
              <a:t>HIV</a:t>
            </a:r>
            <a:r>
              <a:rPr lang="ja-JP" altLang="ja-JP" dirty="0"/>
              <a:t>の</a:t>
            </a:r>
            <a:r>
              <a:rPr lang="en-US" altLang="ja-JP" dirty="0"/>
              <a:t>3</a:t>
            </a:r>
            <a:r>
              <a:rPr lang="ja-JP" altLang="ja-JP" dirty="0"/>
              <a:t>倍、インフルエンザウイルスの</a:t>
            </a:r>
            <a:r>
              <a:rPr lang="en-US" altLang="ja-JP" dirty="0"/>
              <a:t>2</a:t>
            </a:r>
            <a:r>
              <a:rPr lang="ja-JP" altLang="ja-JP" dirty="0"/>
              <a:t>倍以上のサイズである。</a:t>
            </a:r>
            <a:endParaRPr lang="ja-JP" altLang="en-US" dirty="0"/>
          </a:p>
          <a:p>
            <a:endParaRPr lang="ja-JP" altLang="en-US" sz="600" dirty="0"/>
          </a:p>
          <a:p>
            <a:r>
              <a:rPr lang="ja-JP" altLang="en-US" dirty="0"/>
              <a:t>　</a:t>
            </a:r>
            <a:r>
              <a:rPr lang="en-US" altLang="ja-JP" dirty="0"/>
              <a:t>SARS-CoV-2</a:t>
            </a:r>
            <a:r>
              <a:rPr lang="ja-JP" altLang="ja-JP" dirty="0"/>
              <a:t>のゲノムは一本鎖</a:t>
            </a:r>
            <a:r>
              <a:rPr lang="en-US" altLang="ja-JP" dirty="0"/>
              <a:t>RNA</a:t>
            </a:r>
            <a:r>
              <a:rPr lang="ja-JP" altLang="ja-JP" dirty="0"/>
              <a:t>（＋鎖）なので、そのまま</a:t>
            </a:r>
            <a:r>
              <a:rPr lang="en-US" altLang="ja-JP" dirty="0"/>
              <a:t>mRNA</a:t>
            </a:r>
            <a:r>
              <a:rPr lang="ja-JP" altLang="ja-JP" dirty="0"/>
              <a:t>として翻訳されてタンパク質を作ればよい</a:t>
            </a:r>
            <a:r>
              <a:rPr lang="ja-JP" altLang="en-US" dirty="0"/>
              <a:t>と思うのだが、</a:t>
            </a:r>
            <a:r>
              <a:rPr lang="en-US" altLang="ja-JP" dirty="0"/>
              <a:t>SARS-CoV-2</a:t>
            </a:r>
            <a:r>
              <a:rPr lang="ja-JP" altLang="en-US" dirty="0"/>
              <a:t>を含むコロナウイルスの場合は</a:t>
            </a:r>
            <a:r>
              <a:rPr lang="ja-JP" altLang="ja-JP" dirty="0"/>
              <a:t>そんなに単純でない。</a:t>
            </a:r>
            <a:endParaRPr lang="ja-JP" altLang="en-US" dirty="0"/>
          </a:p>
        </p:txBody>
      </p:sp>
      <p:pic>
        <p:nvPicPr>
          <p:cNvPr id="3075" name="Picture 3"/>
          <p:cNvPicPr>
            <a:picLocks noChangeAspect="1" noChangeArrowheads="1"/>
          </p:cNvPicPr>
          <p:nvPr/>
        </p:nvPicPr>
        <p:blipFill>
          <a:blip r:embed="rId3" r:link="rId4">
            <a:extLst>
              <a:ext uri="{28A0092B-C50C-407E-A947-70E740481C1C}">
                <a14:useLocalDpi xmlns:a14="http://schemas.microsoft.com/office/drawing/2010/main" val="0"/>
              </a:ext>
            </a:extLst>
          </a:blip>
          <a:srcRect t="7230" b="6026"/>
          <a:stretch>
            <a:fillRect/>
          </a:stretch>
        </p:blipFill>
        <p:spPr bwMode="auto">
          <a:xfrm>
            <a:off x="572553" y="1793237"/>
            <a:ext cx="7984925" cy="200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563468" y="3750310"/>
            <a:ext cx="5069541" cy="276999"/>
          </a:xfrm>
          <a:prstGeom prst="rect">
            <a:avLst/>
          </a:prstGeom>
        </p:spPr>
        <p:txBody>
          <a:bodyPr wrap="square">
            <a:spAutoFit/>
          </a:bodyPr>
          <a:lstStyle/>
          <a:p>
            <a:r>
              <a:rPr lang="en-US" altLang="ja-JP" sz="1200" dirty="0"/>
              <a:t>https://www.scientificamerican.com/interactive/inside-the-coronavirus/</a:t>
            </a:r>
            <a:endParaRPr lang="ja-JP" altLang="en-US" sz="1200" dirty="0"/>
          </a:p>
        </p:txBody>
      </p:sp>
    </p:spTree>
    <p:extLst>
      <p:ext uri="{BB962C8B-B14F-4D97-AF65-F5344CB8AC3E}">
        <p14:creationId xmlns:p14="http://schemas.microsoft.com/office/powerpoint/2010/main" val="3883287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13</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p>
          <a:p>
            <a:pPr>
              <a:lnSpc>
                <a:spcPct val="100000"/>
              </a:lnSpc>
              <a:spcBef>
                <a:spcPts val="0"/>
              </a:spcBef>
            </a:pPr>
            <a:endParaRPr lang="ja-JP" altLang="en-US" sz="600" b="1" dirty="0">
              <a:solidFill>
                <a:srgbClr val="002060"/>
              </a:solidFill>
              <a:latin typeface="+mn-ea"/>
            </a:endParaRPr>
          </a:p>
          <a:p>
            <a:pPr>
              <a:lnSpc>
                <a:spcPts val="700"/>
              </a:lnSpc>
            </a:pPr>
            <a:r>
              <a:rPr lang="en-US" altLang="ja-JP" sz="1800" b="1" dirty="0">
                <a:solidFill>
                  <a:srgbClr val="002060"/>
                </a:solidFill>
                <a:latin typeface="+mn-ea"/>
              </a:rPr>
              <a:t>(1) </a:t>
            </a:r>
            <a:r>
              <a:rPr lang="ja-JP" altLang="en-US" sz="1800" b="1" dirty="0">
                <a:solidFill>
                  <a:srgbClr val="002060"/>
                </a:solidFill>
                <a:latin typeface="+mn-ea"/>
              </a:rPr>
              <a:t>新型コロナウイルス</a:t>
            </a:r>
            <a:r>
              <a:rPr lang="en-US" altLang="ja-JP" sz="1800" b="1" dirty="0">
                <a:solidFill>
                  <a:srgbClr val="002060"/>
                </a:solidFill>
                <a:latin typeface="+mn-ea"/>
              </a:rPr>
              <a:t>SARS-CoV-2</a:t>
            </a:r>
            <a:r>
              <a:rPr lang="ja-JP" altLang="en-US" sz="1800" b="1" dirty="0">
                <a:solidFill>
                  <a:srgbClr val="002060"/>
                </a:solidFill>
                <a:latin typeface="+mn-ea"/>
              </a:rPr>
              <a:t>の概要</a:t>
            </a:r>
          </a:p>
          <a:p>
            <a:pPr>
              <a:lnSpc>
                <a:spcPct val="100000"/>
              </a:lnSpc>
              <a:spcBef>
                <a:spcPts val="0"/>
              </a:spcBef>
            </a:pPr>
            <a:endParaRPr lang="en-US" altLang="ja-JP" sz="800" dirty="0"/>
          </a:p>
          <a:p>
            <a:pPr>
              <a:lnSpc>
                <a:spcPct val="100000"/>
              </a:lnSpc>
              <a:spcBef>
                <a:spcPts val="0"/>
              </a:spcBef>
            </a:pPr>
            <a:endParaRPr lang="ja-JP" altLang="en-US" sz="10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4) SARS-CoV-2</a:t>
            </a:r>
            <a:r>
              <a:rPr lang="ja-JP" altLang="en-US" b="1" dirty="0">
                <a:solidFill>
                  <a:srgbClr val="002060"/>
                </a:solidFill>
                <a:latin typeface="+mn-ea"/>
              </a:rPr>
              <a:t>のゲノム　</a:t>
            </a:r>
            <a:endParaRPr lang="ja-JP" altLang="en-US" i="1" dirty="0"/>
          </a:p>
        </p:txBody>
      </p:sp>
      <p:sp>
        <p:nvSpPr>
          <p:cNvPr id="13" name="テキスト ボックス 12"/>
          <p:cNvSpPr txBox="1"/>
          <p:nvPr/>
        </p:nvSpPr>
        <p:spPr>
          <a:xfrm>
            <a:off x="887912" y="2767431"/>
            <a:ext cx="7368175" cy="3416320"/>
          </a:xfrm>
          <a:prstGeom prst="rect">
            <a:avLst/>
          </a:prstGeom>
          <a:noFill/>
        </p:spPr>
        <p:txBody>
          <a:bodyPr wrap="square" rtlCol="0">
            <a:spAutoFit/>
          </a:bodyPr>
          <a:lstStyle/>
          <a:p>
            <a:r>
              <a:rPr lang="ja-JP" altLang="en-US" dirty="0"/>
              <a:t>　ウイルスの</a:t>
            </a:r>
            <a:r>
              <a:rPr lang="ja-JP" altLang="ja-JP" dirty="0"/>
              <a:t>構造タンパク質（</a:t>
            </a:r>
            <a:r>
              <a:rPr lang="en-US" altLang="ja-JP" dirty="0"/>
              <a:t>S</a:t>
            </a:r>
            <a:r>
              <a:rPr lang="ja-JP" altLang="ja-JP" dirty="0" err="1"/>
              <a:t>，</a:t>
            </a:r>
            <a:r>
              <a:rPr lang="en-US" altLang="ja-JP" dirty="0"/>
              <a:t>E</a:t>
            </a:r>
            <a:r>
              <a:rPr lang="ja-JP" altLang="ja-JP" dirty="0" err="1"/>
              <a:t>，</a:t>
            </a:r>
            <a:r>
              <a:rPr lang="en-US" altLang="ja-JP" dirty="0"/>
              <a:t>M</a:t>
            </a:r>
            <a:r>
              <a:rPr lang="ja-JP" altLang="ja-JP" dirty="0" err="1"/>
              <a:t>，</a:t>
            </a:r>
            <a:r>
              <a:rPr lang="en-US" altLang="ja-JP" dirty="0"/>
              <a:t>N</a:t>
            </a:r>
            <a:r>
              <a:rPr lang="ja-JP" altLang="ja-JP" dirty="0"/>
              <a:t>）の遺伝子は後ろの方に配置されているがそれらはすぐには翻訳されない。前方の大半は非構造タンパク質の遺伝子（</a:t>
            </a:r>
            <a:r>
              <a:rPr lang="en-US" altLang="ja-JP" dirty="0"/>
              <a:t>ORF1a</a:t>
            </a:r>
            <a:r>
              <a:rPr lang="ja-JP" altLang="ja-JP" dirty="0"/>
              <a:t>と</a:t>
            </a:r>
            <a:r>
              <a:rPr lang="en-US" altLang="ja-JP" dirty="0"/>
              <a:t>ORF1b</a:t>
            </a:r>
            <a:r>
              <a:rPr lang="ja-JP" altLang="ja-JP" dirty="0"/>
              <a:t>）が占めている。この部分が</a:t>
            </a:r>
            <a:r>
              <a:rPr lang="ja-JP" altLang="en-US" b="1" dirty="0"/>
              <a:t>宿主細胞のリボソームによって</a:t>
            </a:r>
            <a:r>
              <a:rPr lang="ja-JP" altLang="ja-JP" dirty="0"/>
              <a:t>翻訳されて大きなタンパク質</a:t>
            </a:r>
            <a:r>
              <a:rPr lang="en-US" altLang="ja-JP" dirty="0"/>
              <a:t>pp1a</a:t>
            </a:r>
            <a:r>
              <a:rPr lang="ja-JP" altLang="ja-JP" dirty="0"/>
              <a:t>と</a:t>
            </a:r>
            <a:r>
              <a:rPr lang="en-US" altLang="ja-JP" dirty="0"/>
              <a:t>pp1ab</a:t>
            </a:r>
            <a:r>
              <a:rPr lang="ja-JP" altLang="ja-JP" dirty="0"/>
              <a:t>が作られる。詳しく言うと</a:t>
            </a:r>
            <a:r>
              <a:rPr lang="en-US" altLang="ja-JP" dirty="0"/>
              <a:t>ORF1a</a:t>
            </a:r>
            <a:r>
              <a:rPr lang="ja-JP" altLang="ja-JP" dirty="0"/>
              <a:t>と</a:t>
            </a:r>
            <a:r>
              <a:rPr lang="en-US" altLang="ja-JP" dirty="0"/>
              <a:t>ORF1b</a:t>
            </a:r>
            <a:r>
              <a:rPr lang="ja-JP" altLang="ja-JP" dirty="0"/>
              <a:t>は実は重なっていて、</a:t>
            </a:r>
            <a:r>
              <a:rPr lang="en-US" altLang="ja-JP" dirty="0"/>
              <a:t>ORF1a</a:t>
            </a:r>
            <a:r>
              <a:rPr lang="ja-JP" altLang="ja-JP" dirty="0"/>
              <a:t>の終止コドンの前に</a:t>
            </a:r>
            <a:r>
              <a:rPr lang="en-US" altLang="ja-JP" dirty="0"/>
              <a:t>ORF1b</a:t>
            </a:r>
            <a:r>
              <a:rPr lang="ja-JP" altLang="ja-JP" dirty="0"/>
              <a:t>の開始コドンがある。この部分はリボソームフレームシフトと呼ばれていて、</a:t>
            </a:r>
            <a:r>
              <a:rPr lang="en-US" altLang="ja-JP" dirty="0"/>
              <a:t>ORF1a</a:t>
            </a:r>
            <a:r>
              <a:rPr lang="ja-JP" altLang="ja-JP" dirty="0"/>
              <a:t>と</a:t>
            </a:r>
            <a:r>
              <a:rPr lang="en-US" altLang="ja-JP" dirty="0"/>
              <a:t>ORF1b</a:t>
            </a:r>
            <a:r>
              <a:rPr lang="ja-JP" altLang="ja-JP" dirty="0"/>
              <a:t>の間でフレームシフトが行われると</a:t>
            </a:r>
            <a:r>
              <a:rPr lang="en-US" altLang="ja-JP" dirty="0"/>
              <a:t>ORF1a</a:t>
            </a:r>
            <a:r>
              <a:rPr lang="ja-JP" altLang="ja-JP" dirty="0"/>
              <a:t>で終わらず</a:t>
            </a:r>
            <a:r>
              <a:rPr lang="en-US" altLang="ja-JP" dirty="0"/>
              <a:t>ORF1b</a:t>
            </a:r>
            <a:r>
              <a:rPr lang="ja-JP" altLang="ja-JP" dirty="0"/>
              <a:t>が続けて翻訳されて</a:t>
            </a:r>
            <a:r>
              <a:rPr lang="en-US" altLang="ja-JP" dirty="0"/>
              <a:t>pp1ab</a:t>
            </a:r>
            <a:r>
              <a:rPr lang="ja-JP" altLang="ja-JP" dirty="0"/>
              <a:t>が作られる。</a:t>
            </a:r>
            <a:endParaRPr lang="ja-JP" altLang="en-US" dirty="0"/>
          </a:p>
          <a:p>
            <a:r>
              <a:rPr lang="ja-JP" altLang="en-US" dirty="0"/>
              <a:t>　</a:t>
            </a:r>
            <a:r>
              <a:rPr lang="en-US" altLang="ja-JP" dirty="0"/>
              <a:t>pp1a</a:t>
            </a:r>
            <a:r>
              <a:rPr lang="ja-JP" altLang="ja-JP" dirty="0"/>
              <a:t>と</a:t>
            </a:r>
            <a:r>
              <a:rPr lang="en-US" altLang="ja-JP" dirty="0"/>
              <a:t>pp1ab</a:t>
            </a:r>
            <a:r>
              <a:rPr lang="ja-JP" altLang="ja-JP" dirty="0"/>
              <a:t>は自身の分解酵素によって分解され</a:t>
            </a:r>
            <a:r>
              <a:rPr lang="en-US" altLang="ja-JP" dirty="0"/>
              <a:t>16</a:t>
            </a:r>
            <a:r>
              <a:rPr lang="ja-JP" altLang="ja-JP" dirty="0"/>
              <a:t>個のタンパク質ができる。この中には</a:t>
            </a:r>
            <a:r>
              <a:rPr lang="ja-JP" altLang="ja-JP" b="1" dirty="0">
                <a:solidFill>
                  <a:srgbClr val="00B0F0"/>
                </a:solidFill>
              </a:rPr>
              <a:t>タンパク質分解酵素、</a:t>
            </a:r>
            <a:r>
              <a:rPr lang="en-US" altLang="ja-JP" b="1" dirty="0">
                <a:solidFill>
                  <a:srgbClr val="00B0F0"/>
                </a:solidFill>
              </a:rPr>
              <a:t>RNA</a:t>
            </a:r>
            <a:r>
              <a:rPr lang="ja-JP" altLang="ja-JP" b="1" dirty="0">
                <a:solidFill>
                  <a:srgbClr val="00B0F0"/>
                </a:solidFill>
              </a:rPr>
              <a:t>ポリメラーゼ</a:t>
            </a:r>
            <a:r>
              <a:rPr lang="ja-JP" altLang="ja-JP" dirty="0"/>
              <a:t>や</a:t>
            </a:r>
            <a:r>
              <a:rPr lang="ja-JP" altLang="ja-JP" b="1" dirty="0">
                <a:solidFill>
                  <a:srgbClr val="002060"/>
                </a:solidFill>
              </a:rPr>
              <a:t>エクソヌクレアーゼ</a:t>
            </a:r>
            <a:r>
              <a:rPr lang="ja-JP" altLang="en-US" b="1" dirty="0">
                <a:solidFill>
                  <a:srgbClr val="002060"/>
                </a:solidFill>
              </a:rPr>
              <a:t>（</a:t>
            </a:r>
            <a:r>
              <a:rPr lang="en-US" altLang="ja-JP" b="1" dirty="0">
                <a:solidFill>
                  <a:srgbClr val="002060"/>
                </a:solidFill>
              </a:rPr>
              <a:t>RNA</a:t>
            </a:r>
            <a:r>
              <a:rPr lang="ja-JP" altLang="en-US" b="1" dirty="0">
                <a:solidFill>
                  <a:srgbClr val="002060"/>
                </a:solidFill>
              </a:rPr>
              <a:t>修復酵素）</a:t>
            </a:r>
            <a:r>
              <a:rPr lang="ja-JP" altLang="ja-JP" dirty="0"/>
              <a:t>が含まれる。</a:t>
            </a:r>
            <a:endParaRPr lang="ja-JP" altLang="en-US" dirty="0"/>
          </a:p>
        </p:txBody>
      </p:sp>
      <p:sp>
        <p:nvSpPr>
          <p:cNvPr id="3" name="正方形/長方形 2"/>
          <p:cNvSpPr/>
          <p:nvPr/>
        </p:nvSpPr>
        <p:spPr>
          <a:xfrm>
            <a:off x="5525925" y="2499735"/>
            <a:ext cx="2985250" cy="276999"/>
          </a:xfrm>
          <a:prstGeom prst="rect">
            <a:avLst/>
          </a:prstGeom>
        </p:spPr>
        <p:txBody>
          <a:bodyPr wrap="square">
            <a:spAutoFit/>
          </a:bodyPr>
          <a:lstStyle/>
          <a:p>
            <a:r>
              <a:rPr lang="en-US" altLang="ja-JP" sz="1200" dirty="0"/>
              <a:t>https://doi.org/10.3389/fmicb.2020.00298</a:t>
            </a:r>
            <a:endParaRPr lang="ja-JP" altLang="en-US" sz="1200" dirty="0"/>
          </a:p>
        </p:txBody>
      </p:sp>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3235" y="1629229"/>
            <a:ext cx="7790093" cy="96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6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14</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p>
          <a:p>
            <a:pPr>
              <a:lnSpc>
                <a:spcPct val="100000"/>
              </a:lnSpc>
              <a:spcBef>
                <a:spcPts val="0"/>
              </a:spcBef>
            </a:pPr>
            <a:endParaRPr lang="ja-JP" altLang="en-US" sz="600" b="1" dirty="0">
              <a:solidFill>
                <a:srgbClr val="002060"/>
              </a:solidFill>
              <a:latin typeface="+mn-ea"/>
            </a:endParaRPr>
          </a:p>
          <a:p>
            <a:pPr>
              <a:lnSpc>
                <a:spcPts val="700"/>
              </a:lnSpc>
            </a:pPr>
            <a:r>
              <a:rPr lang="en-US" altLang="ja-JP" sz="1800" b="1" dirty="0">
                <a:solidFill>
                  <a:srgbClr val="002060"/>
                </a:solidFill>
                <a:latin typeface="+mn-ea"/>
              </a:rPr>
              <a:t>(1) </a:t>
            </a:r>
            <a:r>
              <a:rPr lang="ja-JP" altLang="en-US" sz="1800" b="1" dirty="0">
                <a:solidFill>
                  <a:srgbClr val="002060"/>
                </a:solidFill>
                <a:latin typeface="+mn-ea"/>
              </a:rPr>
              <a:t>新型コロナウイルス</a:t>
            </a:r>
            <a:r>
              <a:rPr lang="en-US" altLang="ja-JP" sz="1800" b="1" dirty="0">
                <a:solidFill>
                  <a:srgbClr val="002060"/>
                </a:solidFill>
                <a:latin typeface="+mn-ea"/>
              </a:rPr>
              <a:t>SARS-CoV-2</a:t>
            </a:r>
            <a:r>
              <a:rPr lang="ja-JP" altLang="en-US" sz="1800" b="1" dirty="0">
                <a:solidFill>
                  <a:srgbClr val="002060"/>
                </a:solidFill>
                <a:latin typeface="+mn-ea"/>
              </a:rPr>
              <a:t>の概要</a:t>
            </a:r>
          </a:p>
          <a:p>
            <a:pPr>
              <a:lnSpc>
                <a:spcPct val="100000"/>
              </a:lnSpc>
              <a:spcBef>
                <a:spcPts val="0"/>
              </a:spcBef>
            </a:pPr>
            <a:endParaRPr lang="en-US" altLang="ja-JP" sz="1100" dirty="0"/>
          </a:p>
          <a:p>
            <a:pPr>
              <a:lnSpc>
                <a:spcPct val="100000"/>
              </a:lnSpc>
              <a:spcBef>
                <a:spcPts val="0"/>
              </a:spcBef>
            </a:pPr>
            <a:endParaRPr lang="ja-JP" altLang="en-US" sz="7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4) SARS-CoV-2</a:t>
            </a:r>
            <a:r>
              <a:rPr lang="ja-JP" altLang="en-US" b="1" dirty="0">
                <a:solidFill>
                  <a:srgbClr val="002060"/>
                </a:solidFill>
                <a:latin typeface="+mn-ea"/>
              </a:rPr>
              <a:t>のゲノム</a:t>
            </a:r>
            <a:r>
              <a:rPr lang="ja-JP" altLang="en-US" sz="2000" b="1" dirty="0">
                <a:solidFill>
                  <a:srgbClr val="002060"/>
                </a:solidFill>
                <a:latin typeface="+mn-ea"/>
              </a:rPr>
              <a:t>（つづき）</a:t>
            </a:r>
          </a:p>
          <a:p>
            <a:pPr>
              <a:lnSpc>
                <a:spcPts val="2000"/>
              </a:lnSpc>
              <a:spcBef>
                <a:spcPts val="0"/>
              </a:spcBef>
            </a:pPr>
            <a:endParaRPr lang="ja-JP" altLang="en-US" b="1" dirty="0">
              <a:solidFill>
                <a:srgbClr val="002060"/>
              </a:solidFill>
              <a:latin typeface="+mn-ea"/>
            </a:endParaRPr>
          </a:p>
          <a:p>
            <a:pPr>
              <a:lnSpc>
                <a:spcPts val="2000"/>
              </a:lnSpc>
              <a:spcBef>
                <a:spcPts val="0"/>
              </a:spcBef>
            </a:pPr>
            <a:r>
              <a:rPr lang="ja-JP" altLang="en-US" b="1" dirty="0">
                <a:solidFill>
                  <a:srgbClr val="002060"/>
                </a:solidFill>
                <a:latin typeface="+mn-ea"/>
              </a:rPr>
              <a:t>　</a:t>
            </a:r>
            <a:endParaRPr lang="ja-JP" altLang="en-US" i="1" dirty="0"/>
          </a:p>
        </p:txBody>
      </p:sp>
      <p:sp>
        <p:nvSpPr>
          <p:cNvPr id="13" name="テキスト ボックス 12"/>
          <p:cNvSpPr txBox="1"/>
          <p:nvPr/>
        </p:nvSpPr>
        <p:spPr>
          <a:xfrm>
            <a:off x="887912" y="2753984"/>
            <a:ext cx="7368175" cy="3693319"/>
          </a:xfrm>
          <a:prstGeom prst="rect">
            <a:avLst/>
          </a:prstGeom>
          <a:noFill/>
        </p:spPr>
        <p:txBody>
          <a:bodyPr wrap="square" rtlCol="0">
            <a:spAutoFit/>
          </a:bodyPr>
          <a:lstStyle/>
          <a:p>
            <a:r>
              <a:rPr lang="ja-JP" altLang="en-US" b="1" dirty="0">
                <a:solidFill>
                  <a:srgbClr val="002060"/>
                </a:solidFill>
              </a:rPr>
              <a:t>　</a:t>
            </a:r>
            <a:r>
              <a:rPr lang="en-US" altLang="ja-JP" dirty="0">
                <a:latin typeface="+mn-ea"/>
              </a:rPr>
              <a:t>RNA</a:t>
            </a:r>
            <a:r>
              <a:rPr lang="ja-JP" altLang="en-US" dirty="0">
                <a:latin typeface="+mn-ea"/>
              </a:rPr>
              <a:t>は</a:t>
            </a:r>
            <a:r>
              <a:rPr lang="en-US" altLang="ja-JP" dirty="0">
                <a:latin typeface="+mn-ea"/>
              </a:rPr>
              <a:t>DNA</a:t>
            </a:r>
            <a:r>
              <a:rPr lang="ja-JP" altLang="en-US" dirty="0">
                <a:latin typeface="+mn-ea"/>
              </a:rPr>
              <a:t>より変異（塩基の変化）が起こりやすい。</a:t>
            </a:r>
            <a:r>
              <a:rPr lang="ja-JP" altLang="en-US" dirty="0"/>
              <a:t>真核生物には</a:t>
            </a:r>
            <a:r>
              <a:rPr lang="en-US" altLang="ja-JP" dirty="0">
                <a:latin typeface="+mn-ea"/>
              </a:rPr>
              <a:t>DNA</a:t>
            </a:r>
            <a:r>
              <a:rPr lang="ja-JP" altLang="en-US" dirty="0">
                <a:latin typeface="+mn-ea"/>
              </a:rPr>
              <a:t>の変異を修復する酵素があるが、</a:t>
            </a:r>
            <a:r>
              <a:rPr lang="en-US" altLang="ja-JP" dirty="0"/>
              <a:t> SARS-CoV-2</a:t>
            </a:r>
            <a:r>
              <a:rPr lang="ja-JP" altLang="en-US" dirty="0" err="1"/>
              <a:t>には</a:t>
            </a:r>
            <a:r>
              <a:rPr lang="en-US" altLang="ja-JP" b="1" dirty="0"/>
              <a:t>RNA</a:t>
            </a:r>
            <a:r>
              <a:rPr lang="ja-JP" altLang="en-US" b="1" dirty="0"/>
              <a:t>の変異を修復する</a:t>
            </a:r>
            <a:r>
              <a:rPr lang="ja-JP" altLang="ja-JP" b="1" dirty="0">
                <a:solidFill>
                  <a:srgbClr val="002060"/>
                </a:solidFill>
              </a:rPr>
              <a:t>エクソヌクレアーゼ</a:t>
            </a:r>
            <a:r>
              <a:rPr lang="ja-JP" altLang="ja-JP" dirty="0"/>
              <a:t>が含まれる</a:t>
            </a:r>
            <a:r>
              <a:rPr lang="ja-JP" altLang="en-US" dirty="0"/>
              <a:t>。</a:t>
            </a:r>
          </a:p>
          <a:p>
            <a:r>
              <a:rPr lang="ja-JP" altLang="en-US" dirty="0"/>
              <a:t>　また、５‘側の先頭には、「リーダー配列」と呼ばれる部分があって、あとから</a:t>
            </a:r>
            <a:r>
              <a:rPr lang="en-US" altLang="ja-JP" dirty="0"/>
              <a:t>mRNA</a:t>
            </a:r>
            <a:r>
              <a:rPr lang="ja-JP" altLang="en-US" dirty="0"/>
              <a:t>を作るときの先頭部分に結合する。</a:t>
            </a:r>
          </a:p>
          <a:p>
            <a:r>
              <a:rPr lang="ja-JP" altLang="en-US" dirty="0"/>
              <a:t>　さらに、</a:t>
            </a:r>
            <a:r>
              <a:rPr lang="en-US" altLang="ja-JP" dirty="0"/>
              <a:t>ORF1b</a:t>
            </a:r>
            <a:r>
              <a:rPr lang="ja-JP" altLang="en-US" dirty="0"/>
              <a:t>の後ろにある図では隙間の部分にも複数の遺伝子があり、アクセサリー遺伝子としてまとめられている。この遺伝子群の働きは不明であったが、ごく最近、一部の機能が分かってきた。その中で</a:t>
            </a:r>
            <a:r>
              <a:rPr lang="en-US" altLang="ja-JP" dirty="0"/>
              <a:t>ORF3b</a:t>
            </a:r>
            <a:r>
              <a:rPr lang="ja-JP" altLang="en-US" dirty="0"/>
              <a:t>遺伝子は、自然免疫で免疫関係細胞に情報を伝えるサイトカインの一種</a:t>
            </a:r>
            <a:r>
              <a:rPr lang="ja-JP" altLang="en-US" b="1" dirty="0"/>
              <a:t>インターフェロンの作用を抑制</a:t>
            </a:r>
            <a:r>
              <a:rPr lang="ja-JP" altLang="en-US" dirty="0"/>
              <a:t>することが分かり、免疫システムの撹乱と</a:t>
            </a:r>
            <a:r>
              <a:rPr lang="ja-JP" altLang="en-US" b="1" dirty="0">
                <a:solidFill>
                  <a:srgbClr val="00B0F0"/>
                </a:solidFill>
              </a:rPr>
              <a:t>サイトカインストーム</a:t>
            </a:r>
            <a:r>
              <a:rPr lang="ja-JP" altLang="en-US" dirty="0"/>
              <a:t>（サイトカインが、制御不能となって放出され続け、自分の細胞まで傷づけてしまう現象）の原因を作っていると考えられる。</a:t>
            </a:r>
          </a:p>
        </p:txBody>
      </p:sp>
      <p:sp>
        <p:nvSpPr>
          <p:cNvPr id="3" name="正方形/長方形 2"/>
          <p:cNvSpPr/>
          <p:nvPr/>
        </p:nvSpPr>
        <p:spPr>
          <a:xfrm>
            <a:off x="5525925" y="2499735"/>
            <a:ext cx="2985250" cy="276999"/>
          </a:xfrm>
          <a:prstGeom prst="rect">
            <a:avLst/>
          </a:prstGeom>
        </p:spPr>
        <p:txBody>
          <a:bodyPr wrap="square">
            <a:spAutoFit/>
          </a:bodyPr>
          <a:lstStyle/>
          <a:p>
            <a:r>
              <a:rPr lang="en-US" altLang="ja-JP" sz="1200" dirty="0"/>
              <a:t>https://doi.org/10.3389/fmicb.2020.00298</a:t>
            </a:r>
            <a:endParaRPr lang="ja-JP" altLang="en-US" sz="1200" dirty="0"/>
          </a:p>
        </p:txBody>
      </p:sp>
      <p:pic>
        <p:nvPicPr>
          <p:cNvPr id="409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3235" y="1629229"/>
            <a:ext cx="7790093" cy="96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16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037" y="1700628"/>
            <a:ext cx="4768631" cy="3659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756637" y="1620612"/>
            <a:ext cx="3425398" cy="3816429"/>
          </a:xfrm>
          <a:prstGeom prst="rect">
            <a:avLst/>
          </a:prstGeom>
          <a:noFill/>
        </p:spPr>
        <p:txBody>
          <a:bodyPr wrap="square" rtlCol="0">
            <a:spAutoFit/>
          </a:bodyPr>
          <a:lstStyle/>
          <a:p>
            <a:r>
              <a:rPr lang="ja-JP" altLang="en-US" dirty="0"/>
              <a:t>　コロナウイルスのゲノムを比較して系統樹を作ると右図のようになる。このことから、</a:t>
            </a:r>
            <a:r>
              <a:rPr lang="en-US" altLang="ja-JP" b="1" dirty="0"/>
              <a:t>SARS-CoV-2</a:t>
            </a:r>
            <a:r>
              <a:rPr lang="ja-JP" altLang="en-US" b="1" dirty="0"/>
              <a:t>は</a:t>
            </a:r>
            <a:r>
              <a:rPr lang="en-US" altLang="ja-JP" b="1" dirty="0"/>
              <a:t>SARS-</a:t>
            </a:r>
            <a:r>
              <a:rPr lang="en-US" altLang="ja-JP" b="1" dirty="0" err="1"/>
              <a:t>CoV</a:t>
            </a:r>
            <a:r>
              <a:rPr lang="ja-JP" altLang="en-US" b="1" dirty="0"/>
              <a:t>や</a:t>
            </a:r>
            <a:r>
              <a:rPr lang="en-US" altLang="ja-JP" b="1" dirty="0"/>
              <a:t>MERS-</a:t>
            </a:r>
            <a:r>
              <a:rPr lang="en-US" altLang="ja-JP" b="1" dirty="0" err="1"/>
              <a:t>CoV</a:t>
            </a:r>
            <a:r>
              <a:rPr lang="ja-JP" altLang="en-US" b="1" dirty="0"/>
              <a:t>に近く</a:t>
            </a:r>
            <a:r>
              <a:rPr lang="ja-JP" altLang="en-US" dirty="0"/>
              <a:t>、コウモリやセンザンコウのコロナウイルスに近いことが分かる。</a:t>
            </a:r>
          </a:p>
          <a:p>
            <a:endParaRPr lang="ja-JP" altLang="en-US" sz="500" dirty="0"/>
          </a:p>
          <a:p>
            <a:r>
              <a:rPr lang="ja-JP" altLang="en-US" dirty="0"/>
              <a:t>　このことは、</a:t>
            </a:r>
            <a:r>
              <a:rPr lang="en-US" altLang="ja-JP" dirty="0"/>
              <a:t> </a:t>
            </a:r>
            <a:r>
              <a:rPr lang="ja-JP" altLang="en-US" dirty="0"/>
              <a:t>これまでの研究の蓄積のある</a:t>
            </a:r>
            <a:r>
              <a:rPr lang="en-US" altLang="ja-JP" b="1" dirty="0"/>
              <a:t>SARS-</a:t>
            </a:r>
            <a:r>
              <a:rPr lang="en-US" altLang="ja-JP" b="1" dirty="0" err="1"/>
              <a:t>CoV</a:t>
            </a:r>
            <a:r>
              <a:rPr lang="ja-JP" altLang="en-US" b="1" dirty="0"/>
              <a:t>や</a:t>
            </a:r>
            <a:r>
              <a:rPr lang="en-US" altLang="ja-JP" b="1" dirty="0"/>
              <a:t>MERS-</a:t>
            </a:r>
            <a:r>
              <a:rPr lang="en-US" altLang="ja-JP" b="1" dirty="0" err="1"/>
              <a:t>CoV</a:t>
            </a:r>
            <a:r>
              <a:rPr lang="ja-JP" altLang="en-US" b="1" dirty="0"/>
              <a:t>における研究成果が応用できる</a:t>
            </a:r>
            <a:r>
              <a:rPr lang="ja-JP" altLang="en-US" dirty="0"/>
              <a:t>ことを示している。</a:t>
            </a:r>
          </a:p>
          <a:p>
            <a:r>
              <a:rPr lang="ja-JP" altLang="en-US" dirty="0"/>
              <a:t>（一から始めるよりは、はるかに取りかかりやすい。）</a:t>
            </a:r>
          </a:p>
        </p:txBody>
      </p:sp>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15</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p>
          <a:p>
            <a:pPr>
              <a:lnSpc>
                <a:spcPct val="100000"/>
              </a:lnSpc>
              <a:spcBef>
                <a:spcPts val="0"/>
              </a:spcBef>
            </a:pPr>
            <a:endParaRPr lang="ja-JP" altLang="en-US" sz="600" b="1" dirty="0">
              <a:solidFill>
                <a:srgbClr val="002060"/>
              </a:solidFill>
              <a:latin typeface="+mn-ea"/>
            </a:endParaRPr>
          </a:p>
          <a:p>
            <a:pPr>
              <a:lnSpc>
                <a:spcPts val="700"/>
              </a:lnSpc>
            </a:pPr>
            <a:r>
              <a:rPr lang="en-US" altLang="ja-JP" sz="1800" b="1" dirty="0">
                <a:solidFill>
                  <a:srgbClr val="002060"/>
                </a:solidFill>
                <a:latin typeface="+mn-ea"/>
              </a:rPr>
              <a:t>(1) </a:t>
            </a:r>
            <a:r>
              <a:rPr lang="ja-JP" altLang="en-US" sz="1800" b="1" dirty="0">
                <a:solidFill>
                  <a:srgbClr val="002060"/>
                </a:solidFill>
                <a:latin typeface="+mn-ea"/>
              </a:rPr>
              <a:t>新型コロナウイルス</a:t>
            </a:r>
            <a:r>
              <a:rPr lang="en-US" altLang="ja-JP" sz="1800" b="1" dirty="0">
                <a:solidFill>
                  <a:srgbClr val="002060"/>
                </a:solidFill>
                <a:latin typeface="+mn-ea"/>
              </a:rPr>
              <a:t>SARS-CoV-2</a:t>
            </a:r>
            <a:r>
              <a:rPr lang="ja-JP" altLang="en-US" sz="1800" b="1" dirty="0">
                <a:solidFill>
                  <a:srgbClr val="002060"/>
                </a:solidFill>
                <a:latin typeface="+mn-ea"/>
              </a:rPr>
              <a:t>の概要</a:t>
            </a:r>
          </a:p>
          <a:p>
            <a:pPr>
              <a:lnSpc>
                <a:spcPts val="700"/>
              </a:lnSpc>
            </a:pPr>
            <a:endParaRPr lang="ja-JP" altLang="en-US" b="1" dirty="0">
              <a:solidFill>
                <a:srgbClr val="002060"/>
              </a:solidFill>
            </a:endParaRPr>
          </a:p>
          <a:p>
            <a:pPr>
              <a:lnSpc>
                <a:spcPct val="100000"/>
              </a:lnSpc>
              <a:spcBef>
                <a:spcPts val="0"/>
              </a:spcBef>
            </a:pPr>
            <a:endParaRPr lang="ja-JP" altLang="en-US" sz="500" dirty="0"/>
          </a:p>
          <a:p>
            <a:pPr>
              <a:lnSpc>
                <a:spcPts val="2000"/>
              </a:lnSpc>
              <a:spcBef>
                <a:spcPts val="0"/>
              </a:spcBef>
            </a:pPr>
            <a:r>
              <a:rPr lang="en-US" altLang="ja-JP" b="1" dirty="0">
                <a:solidFill>
                  <a:srgbClr val="002060"/>
                </a:solidFill>
                <a:latin typeface="+mn-ea"/>
              </a:rPr>
              <a:t>5) </a:t>
            </a:r>
            <a:r>
              <a:rPr lang="ja-JP" altLang="en-US" b="1" dirty="0">
                <a:solidFill>
                  <a:srgbClr val="002060"/>
                </a:solidFill>
                <a:latin typeface="+mn-ea"/>
              </a:rPr>
              <a:t>コロナウイルスのゲノムの比較　</a:t>
            </a:r>
            <a:endParaRPr lang="ja-JP" altLang="en-US" i="1" dirty="0"/>
          </a:p>
        </p:txBody>
      </p:sp>
      <p:sp>
        <p:nvSpPr>
          <p:cNvPr id="3" name="正方形/長方形 2"/>
          <p:cNvSpPr/>
          <p:nvPr/>
        </p:nvSpPr>
        <p:spPr>
          <a:xfrm>
            <a:off x="783532" y="5400549"/>
            <a:ext cx="7580540" cy="861774"/>
          </a:xfrm>
          <a:prstGeom prst="rect">
            <a:avLst/>
          </a:prstGeom>
        </p:spPr>
        <p:txBody>
          <a:bodyPr wrap="square">
            <a:spAutoFit/>
          </a:bodyPr>
          <a:lstStyle/>
          <a:p>
            <a:r>
              <a:rPr lang="ja-JP" altLang="en-US" dirty="0"/>
              <a:t>　</a:t>
            </a:r>
            <a:r>
              <a:rPr lang="en-US" altLang="ja-JP" sz="1600" dirty="0"/>
              <a:t>SARS</a:t>
            </a:r>
            <a:r>
              <a:rPr lang="ja-JP" altLang="en-US" sz="1600" dirty="0"/>
              <a:t>や</a:t>
            </a:r>
            <a:r>
              <a:rPr lang="en-US" altLang="ja-JP" sz="1600" dirty="0"/>
              <a:t>MERS</a:t>
            </a:r>
            <a:r>
              <a:rPr lang="ja-JP" altLang="en-US" sz="1600" dirty="0"/>
              <a:t>は日本では感染者が出なかったので、研究者が多くないのが現状である。韓国では</a:t>
            </a:r>
            <a:r>
              <a:rPr lang="en-US" altLang="ja-JP" sz="1600" dirty="0"/>
              <a:t>SARS</a:t>
            </a:r>
            <a:r>
              <a:rPr lang="ja-JP" altLang="en-US" sz="1600" dirty="0"/>
              <a:t>の感染者が出ていたので、素早い対応ができたとされる。また、</a:t>
            </a:r>
            <a:r>
              <a:rPr lang="en-US" altLang="ja-JP" sz="1600" dirty="0"/>
              <a:t> </a:t>
            </a:r>
            <a:r>
              <a:rPr lang="en-US" altLang="ja-JP" sz="1600" b="1" dirty="0">
                <a:solidFill>
                  <a:srgbClr val="00B0F0"/>
                </a:solidFill>
              </a:rPr>
              <a:t>SARS-CoV-2</a:t>
            </a:r>
            <a:r>
              <a:rPr lang="ja-JP" altLang="en-US" sz="1600" b="1" dirty="0">
                <a:solidFill>
                  <a:srgbClr val="00B0F0"/>
                </a:solidFill>
              </a:rPr>
              <a:t>は他のコロナウイルスにない特徴もあることもわかっていた。</a:t>
            </a:r>
          </a:p>
        </p:txBody>
      </p:sp>
    </p:spTree>
    <p:extLst>
      <p:ext uri="{BB962C8B-B14F-4D97-AF65-F5344CB8AC3E}">
        <p14:creationId xmlns:p14="http://schemas.microsoft.com/office/powerpoint/2010/main" val="221184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16</a:t>
            </a:fld>
            <a:endParaRPr kumimoji="1" lang="ja-JP" altLang="en-US" sz="2000" dirty="0"/>
          </a:p>
        </p:txBody>
      </p:sp>
      <p:pic>
        <p:nvPicPr>
          <p:cNvPr id="410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3835" y="1043809"/>
            <a:ext cx="46720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p>
          <a:p>
            <a:pPr>
              <a:lnSpc>
                <a:spcPct val="100000"/>
              </a:lnSpc>
              <a:spcBef>
                <a:spcPts val="0"/>
              </a:spcBef>
            </a:pPr>
            <a:endParaRPr lang="ja-JP" altLang="en-US" sz="200" b="1" dirty="0">
              <a:solidFill>
                <a:srgbClr val="002060"/>
              </a:solidFill>
              <a:latin typeface="+mn-ea"/>
            </a:endParaRPr>
          </a:p>
          <a:p>
            <a:pPr>
              <a:lnSpc>
                <a:spcPts val="700"/>
              </a:lnSpc>
            </a:pPr>
            <a:endParaRPr lang="ja-JP" altLang="en-US" b="1" dirty="0">
              <a:solidFill>
                <a:srgbClr val="002060"/>
              </a:solidFill>
              <a:latin typeface="+mn-ea"/>
            </a:endParaRPr>
          </a:p>
          <a:p>
            <a:pPr>
              <a:lnSpc>
                <a:spcPts val="700"/>
              </a:lnSpc>
            </a:pPr>
            <a:r>
              <a:rPr lang="en-US" altLang="ja-JP" b="1" dirty="0">
                <a:solidFill>
                  <a:srgbClr val="002060"/>
                </a:solidFill>
                <a:latin typeface="+mn-ea"/>
              </a:rPr>
              <a:t>(2) SARS-CoV-2</a:t>
            </a:r>
            <a:r>
              <a:rPr lang="ja-JP" altLang="en-US" b="1" dirty="0">
                <a:solidFill>
                  <a:srgbClr val="002060"/>
                </a:solidFill>
                <a:latin typeface="+mn-ea"/>
              </a:rPr>
              <a:t>の侵入と増殖</a:t>
            </a:r>
            <a:endParaRPr lang="en-US" altLang="ja-JP" dirty="0"/>
          </a:p>
          <a:p>
            <a:pPr>
              <a:lnSpc>
                <a:spcPct val="100000"/>
              </a:lnSpc>
              <a:spcBef>
                <a:spcPts val="0"/>
              </a:spcBef>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1) SARS-CoV-2</a:t>
            </a:r>
            <a:r>
              <a:rPr lang="ja-JP" altLang="en-US" b="1" dirty="0">
                <a:solidFill>
                  <a:srgbClr val="002060"/>
                </a:solidFill>
                <a:latin typeface="+mn-ea"/>
              </a:rPr>
              <a:t>の侵入</a:t>
            </a:r>
            <a:endParaRPr lang="ja-JP" altLang="en-US" sz="2000" b="1" dirty="0">
              <a:solidFill>
                <a:srgbClr val="002060"/>
              </a:solidFill>
              <a:latin typeface="+mn-ea"/>
            </a:endParaRPr>
          </a:p>
          <a:p>
            <a:pPr>
              <a:lnSpc>
                <a:spcPts val="2000"/>
              </a:lnSpc>
              <a:spcBef>
                <a:spcPts val="0"/>
              </a:spcBef>
            </a:pPr>
            <a:endParaRPr lang="ja-JP" altLang="en-US" b="1" dirty="0">
              <a:solidFill>
                <a:srgbClr val="002060"/>
              </a:solidFill>
              <a:latin typeface="+mn-ea"/>
            </a:endParaRPr>
          </a:p>
          <a:p>
            <a:pPr>
              <a:lnSpc>
                <a:spcPts val="2000"/>
              </a:lnSpc>
              <a:spcBef>
                <a:spcPts val="0"/>
              </a:spcBef>
            </a:pPr>
            <a:r>
              <a:rPr lang="ja-JP" altLang="en-US" b="1" dirty="0">
                <a:solidFill>
                  <a:srgbClr val="002060"/>
                </a:solidFill>
                <a:latin typeface="+mn-ea"/>
              </a:rPr>
              <a:t>　</a:t>
            </a:r>
            <a:endParaRPr lang="ja-JP" altLang="en-US" i="1" dirty="0"/>
          </a:p>
        </p:txBody>
      </p:sp>
      <p:sp>
        <p:nvSpPr>
          <p:cNvPr id="13" name="テキスト ボックス 12"/>
          <p:cNvSpPr txBox="1"/>
          <p:nvPr/>
        </p:nvSpPr>
        <p:spPr>
          <a:xfrm>
            <a:off x="887911" y="1718561"/>
            <a:ext cx="3361359" cy="2862322"/>
          </a:xfrm>
          <a:prstGeom prst="rect">
            <a:avLst/>
          </a:prstGeom>
          <a:noFill/>
        </p:spPr>
        <p:txBody>
          <a:bodyPr wrap="square" rtlCol="0">
            <a:spAutoFit/>
          </a:bodyPr>
          <a:lstStyle/>
          <a:p>
            <a:r>
              <a:rPr lang="ja-JP" altLang="en-US" b="1" dirty="0">
                <a:solidFill>
                  <a:srgbClr val="002060"/>
                </a:solidFill>
              </a:rPr>
              <a:t>　</a:t>
            </a:r>
            <a:r>
              <a:rPr lang="en-US" altLang="ja-JP" dirty="0"/>
              <a:t> Spike</a:t>
            </a:r>
            <a:r>
              <a:rPr lang="ja-JP" altLang="ja-JP" dirty="0"/>
              <a:t>タンパク質（</a:t>
            </a:r>
            <a:r>
              <a:rPr lang="en-US" altLang="ja-JP" dirty="0"/>
              <a:t>S</a:t>
            </a:r>
            <a:r>
              <a:rPr lang="ja-JP" altLang="ja-JP" dirty="0"/>
              <a:t>タンパク質）がヒト細胞の細胞膜の</a:t>
            </a:r>
            <a:r>
              <a:rPr lang="en-US" altLang="ja-JP" dirty="0"/>
              <a:t>ACE2 </a:t>
            </a:r>
            <a:r>
              <a:rPr lang="ja-JP" altLang="ja-JP" dirty="0"/>
              <a:t>受容体に結合したあとに、タンパク質分解酵素である</a:t>
            </a:r>
            <a:r>
              <a:rPr lang="en-US" altLang="ja-JP" dirty="0"/>
              <a:t>TMPRSS2</a:t>
            </a:r>
            <a:r>
              <a:rPr lang="ja-JP" altLang="ja-JP" dirty="0"/>
              <a:t>で切断され、</a:t>
            </a:r>
            <a:r>
              <a:rPr lang="en-US" altLang="ja-JP" dirty="0"/>
              <a:t>S </a:t>
            </a:r>
            <a:r>
              <a:rPr lang="ja-JP" altLang="ja-JP" dirty="0"/>
              <a:t>タンパク質が活性化される。それによってウイルスの脂質二重層とヒト細胞の細胞膜との融合が起こり、ウイルスが細胞内に取り込まれる。</a:t>
            </a:r>
            <a:endParaRPr lang="ja-JP" altLang="en-US" dirty="0"/>
          </a:p>
        </p:txBody>
      </p:sp>
      <p:sp>
        <p:nvSpPr>
          <p:cNvPr id="3" name="正方形/長方形 2"/>
          <p:cNvSpPr/>
          <p:nvPr/>
        </p:nvSpPr>
        <p:spPr>
          <a:xfrm>
            <a:off x="5897899" y="4080770"/>
            <a:ext cx="2764160" cy="461665"/>
          </a:xfrm>
          <a:prstGeom prst="rect">
            <a:avLst/>
          </a:prstGeom>
        </p:spPr>
        <p:txBody>
          <a:bodyPr wrap="square">
            <a:spAutoFit/>
          </a:bodyPr>
          <a:lstStyle/>
          <a:p>
            <a:r>
              <a:rPr lang="en-US" altLang="ja-JP" sz="1200" dirty="0"/>
              <a:t>https://www.ims.u-tokyo.ac.jp/imsut/jp/</a:t>
            </a:r>
            <a:endParaRPr lang="ja-JP" altLang="en-US" sz="1200" dirty="0"/>
          </a:p>
          <a:p>
            <a:r>
              <a:rPr lang="en-US" altLang="ja-JP" sz="1200" dirty="0"/>
              <a:t>about/press/page_00060.html</a:t>
            </a:r>
            <a:r>
              <a:rPr lang="ja-JP" altLang="en-US" sz="1200" dirty="0"/>
              <a:t>　改図</a:t>
            </a:r>
          </a:p>
        </p:txBody>
      </p:sp>
      <p:sp>
        <p:nvSpPr>
          <p:cNvPr id="4" name="正方形/長方形 3"/>
          <p:cNvSpPr/>
          <p:nvPr/>
        </p:nvSpPr>
        <p:spPr>
          <a:xfrm>
            <a:off x="914804" y="4691890"/>
            <a:ext cx="7801043" cy="1200329"/>
          </a:xfrm>
          <a:prstGeom prst="rect">
            <a:avLst/>
          </a:prstGeom>
        </p:spPr>
        <p:txBody>
          <a:bodyPr wrap="square">
            <a:spAutoFit/>
          </a:bodyPr>
          <a:lstStyle/>
          <a:p>
            <a:r>
              <a:rPr lang="ja-JP" altLang="en-US" dirty="0"/>
              <a:t>　</a:t>
            </a:r>
            <a:r>
              <a:rPr lang="en-US" altLang="ja-JP" dirty="0"/>
              <a:t>ACE2</a:t>
            </a:r>
            <a:r>
              <a:rPr lang="ja-JP" altLang="ja-JP" dirty="0"/>
              <a:t>および</a:t>
            </a:r>
            <a:r>
              <a:rPr lang="en-US" altLang="ja-JP" dirty="0"/>
              <a:t>TMPRSS</a:t>
            </a:r>
            <a:r>
              <a:rPr lang="ja-JP" altLang="ja-JP" dirty="0"/>
              <a:t>を発現する細胞は、主に気道・肺および腸管の上皮細胞（粘膜細胞）であり、特に鼻粘膜上皮細胞に強く発現しているとされていたが、</a:t>
            </a:r>
            <a:r>
              <a:rPr lang="en-US" altLang="ja-JP" dirty="0"/>
              <a:t>ACE2</a:t>
            </a:r>
            <a:r>
              <a:rPr lang="ja-JP" altLang="ja-JP" dirty="0"/>
              <a:t>は唾液腺や口腔粘膜、舌などでも発現されていることが明らかになった。</a:t>
            </a:r>
            <a:endParaRPr lang="ja-JP" altLang="en-US" dirty="0"/>
          </a:p>
        </p:txBody>
      </p:sp>
    </p:spTree>
    <p:extLst>
      <p:ext uri="{BB962C8B-B14F-4D97-AF65-F5344CB8AC3E}">
        <p14:creationId xmlns:p14="http://schemas.microsoft.com/office/powerpoint/2010/main" val="214993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17</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1800" b="1" dirty="0">
                <a:solidFill>
                  <a:srgbClr val="002060"/>
                </a:solidFill>
                <a:latin typeface="+mn-ea"/>
              </a:rPr>
              <a:t>(2) SARS-CoV-2</a:t>
            </a:r>
            <a:r>
              <a:rPr lang="ja-JP" altLang="en-US" sz="1800" b="1" dirty="0">
                <a:solidFill>
                  <a:srgbClr val="002060"/>
                </a:solidFill>
                <a:latin typeface="+mn-ea"/>
              </a:rPr>
              <a:t>の侵入と増殖</a:t>
            </a:r>
            <a:endParaRPr lang="en-US" altLang="ja-JP" dirty="0"/>
          </a:p>
          <a:p>
            <a:pPr>
              <a:lnSpc>
                <a:spcPct val="100000"/>
              </a:lnSpc>
              <a:spcBef>
                <a:spcPts val="0"/>
              </a:spcBef>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2) SARS-CoV-2</a:t>
            </a:r>
            <a:r>
              <a:rPr lang="ja-JP" altLang="en-US" b="1" dirty="0">
                <a:solidFill>
                  <a:srgbClr val="002060"/>
                </a:solidFill>
                <a:latin typeface="+mn-ea"/>
              </a:rPr>
              <a:t>の増殖</a:t>
            </a:r>
            <a:endParaRPr lang="ja-JP" altLang="en-US" sz="2000" b="1" dirty="0">
              <a:solidFill>
                <a:srgbClr val="002060"/>
              </a:solidFill>
              <a:latin typeface="+mn-ea"/>
            </a:endParaRPr>
          </a:p>
          <a:p>
            <a:pPr>
              <a:lnSpc>
                <a:spcPts val="2000"/>
              </a:lnSpc>
              <a:spcBef>
                <a:spcPts val="0"/>
              </a:spcBef>
            </a:pPr>
            <a:endParaRPr lang="ja-JP" altLang="en-US" b="1" dirty="0">
              <a:solidFill>
                <a:srgbClr val="002060"/>
              </a:solidFill>
              <a:latin typeface="+mn-ea"/>
            </a:endParaRPr>
          </a:p>
          <a:p>
            <a:pPr>
              <a:lnSpc>
                <a:spcPts val="2000"/>
              </a:lnSpc>
              <a:spcBef>
                <a:spcPts val="0"/>
              </a:spcBef>
            </a:pPr>
            <a:r>
              <a:rPr lang="ja-JP" altLang="en-US" b="1" dirty="0">
                <a:solidFill>
                  <a:srgbClr val="002060"/>
                </a:solidFill>
                <a:latin typeface="+mn-ea"/>
              </a:rPr>
              <a:t>　</a:t>
            </a:r>
            <a:endParaRPr lang="ja-JP" altLang="en-US" i="1" dirty="0"/>
          </a:p>
        </p:txBody>
      </p:sp>
      <p:sp>
        <p:nvSpPr>
          <p:cNvPr id="13" name="テキスト ボックス 12"/>
          <p:cNvSpPr txBox="1"/>
          <p:nvPr/>
        </p:nvSpPr>
        <p:spPr>
          <a:xfrm>
            <a:off x="861017" y="1247916"/>
            <a:ext cx="7408924" cy="369332"/>
          </a:xfrm>
          <a:prstGeom prst="rect">
            <a:avLst/>
          </a:prstGeom>
          <a:noFill/>
        </p:spPr>
        <p:txBody>
          <a:bodyPr wrap="square" rtlCol="0">
            <a:spAutoFit/>
          </a:bodyPr>
          <a:lstStyle/>
          <a:p>
            <a:r>
              <a:rPr lang="ja-JP" altLang="en-US" b="1" dirty="0">
                <a:solidFill>
                  <a:srgbClr val="002060"/>
                </a:solidFill>
              </a:rPr>
              <a:t>　</a:t>
            </a:r>
            <a:r>
              <a:rPr lang="ja-JP" altLang="en-US" dirty="0">
                <a:solidFill>
                  <a:srgbClr val="002060"/>
                </a:solidFill>
              </a:rPr>
              <a:t>侵入した</a:t>
            </a:r>
            <a:r>
              <a:rPr lang="en-US" altLang="ja-JP" dirty="0"/>
              <a:t> SARS-CoV-2</a:t>
            </a:r>
            <a:r>
              <a:rPr lang="ja-JP" altLang="en-US" dirty="0"/>
              <a:t>が増殖する過程は極めて複雑である。</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919" y="1606499"/>
            <a:ext cx="6774161" cy="489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5197491" y="1660287"/>
            <a:ext cx="2897638" cy="461665"/>
          </a:xfrm>
          <a:prstGeom prst="rect">
            <a:avLst/>
          </a:prstGeom>
        </p:spPr>
        <p:txBody>
          <a:bodyPr wrap="square">
            <a:spAutoFit/>
          </a:bodyPr>
          <a:lstStyle/>
          <a:p>
            <a:r>
              <a:rPr lang="en-US" altLang="ja-JP" sz="1200" dirty="0"/>
              <a:t>https://www.scientificamerican.com/interactive/inside-the-coronavirus</a:t>
            </a:r>
            <a:r>
              <a:rPr lang="ja-JP" altLang="en-US" sz="1200" dirty="0"/>
              <a:t>　改図</a:t>
            </a:r>
          </a:p>
        </p:txBody>
      </p:sp>
    </p:spTree>
    <p:extLst>
      <p:ext uri="{BB962C8B-B14F-4D97-AF65-F5344CB8AC3E}">
        <p14:creationId xmlns:p14="http://schemas.microsoft.com/office/powerpoint/2010/main" val="666306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18</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1800" b="1" dirty="0">
                <a:solidFill>
                  <a:srgbClr val="002060"/>
                </a:solidFill>
                <a:latin typeface="+mn-ea"/>
              </a:rPr>
              <a:t>(2) SARS-CoV-2</a:t>
            </a:r>
            <a:r>
              <a:rPr lang="ja-JP" altLang="en-US" sz="1800" b="1" dirty="0">
                <a:solidFill>
                  <a:srgbClr val="002060"/>
                </a:solidFill>
                <a:latin typeface="+mn-ea"/>
              </a:rPr>
              <a:t>の侵入と増殖</a:t>
            </a:r>
            <a:endParaRPr lang="en-US" altLang="ja-JP" dirty="0"/>
          </a:p>
          <a:p>
            <a:pPr>
              <a:lnSpc>
                <a:spcPct val="100000"/>
              </a:lnSpc>
              <a:spcBef>
                <a:spcPts val="0"/>
              </a:spcBef>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2) SARS-CoV-2</a:t>
            </a:r>
            <a:r>
              <a:rPr lang="ja-JP" altLang="en-US" b="1" dirty="0">
                <a:solidFill>
                  <a:srgbClr val="002060"/>
                </a:solidFill>
                <a:latin typeface="+mn-ea"/>
              </a:rPr>
              <a:t>の増殖</a:t>
            </a:r>
            <a:r>
              <a:rPr lang="ja-JP" altLang="en-US" sz="2000" b="1" dirty="0">
                <a:solidFill>
                  <a:srgbClr val="002060"/>
                </a:solidFill>
                <a:latin typeface="+mn-ea"/>
              </a:rPr>
              <a:t>（つづき）</a:t>
            </a:r>
          </a:p>
          <a:p>
            <a:pPr>
              <a:lnSpc>
                <a:spcPts val="2000"/>
              </a:lnSpc>
              <a:spcBef>
                <a:spcPts val="0"/>
              </a:spcBef>
            </a:pPr>
            <a:endParaRPr lang="ja-JP" altLang="en-US" sz="2000" b="1" dirty="0">
              <a:solidFill>
                <a:srgbClr val="002060"/>
              </a:solidFill>
              <a:latin typeface="+mn-ea"/>
            </a:endParaRPr>
          </a:p>
          <a:p>
            <a:pPr>
              <a:lnSpc>
                <a:spcPts val="2000"/>
              </a:lnSpc>
              <a:spcBef>
                <a:spcPts val="0"/>
              </a:spcBef>
            </a:pPr>
            <a:endParaRPr lang="ja-JP" altLang="en-US" b="1" dirty="0">
              <a:solidFill>
                <a:srgbClr val="002060"/>
              </a:solidFill>
              <a:latin typeface="+mn-ea"/>
            </a:endParaRPr>
          </a:p>
          <a:p>
            <a:pPr>
              <a:lnSpc>
                <a:spcPts val="2000"/>
              </a:lnSpc>
              <a:spcBef>
                <a:spcPts val="0"/>
              </a:spcBef>
            </a:pPr>
            <a:r>
              <a:rPr lang="ja-JP" altLang="en-US" b="1" dirty="0">
                <a:solidFill>
                  <a:srgbClr val="002060"/>
                </a:solidFill>
                <a:latin typeface="+mn-ea"/>
              </a:rPr>
              <a:t>　</a:t>
            </a:r>
            <a:endParaRPr lang="ja-JP" altLang="en-US" i="1" dirty="0"/>
          </a:p>
        </p:txBody>
      </p:sp>
      <p:sp>
        <p:nvSpPr>
          <p:cNvPr id="13" name="テキスト ボックス 12"/>
          <p:cNvSpPr txBox="1"/>
          <p:nvPr/>
        </p:nvSpPr>
        <p:spPr>
          <a:xfrm>
            <a:off x="861017" y="1247916"/>
            <a:ext cx="4383336" cy="4801314"/>
          </a:xfrm>
          <a:prstGeom prst="rect">
            <a:avLst/>
          </a:prstGeom>
          <a:noFill/>
        </p:spPr>
        <p:txBody>
          <a:bodyPr wrap="square" rtlCol="0">
            <a:spAutoFit/>
          </a:bodyPr>
          <a:lstStyle/>
          <a:p>
            <a:r>
              <a:rPr lang="ja-JP" altLang="ja-JP" dirty="0"/>
              <a:t>① レセプターに結合したウイルスは、細</a:t>
            </a:r>
            <a:endParaRPr lang="en-US" altLang="ja-JP" dirty="0"/>
          </a:p>
          <a:p>
            <a:r>
              <a:rPr lang="ja-JP" altLang="en-US" dirty="0"/>
              <a:t>　</a:t>
            </a:r>
            <a:r>
              <a:rPr lang="ja-JP" altLang="ja-JP" dirty="0"/>
              <a:t>胞が外観の物質を取リ込むために作る</a:t>
            </a:r>
            <a:endParaRPr lang="en-US" altLang="ja-JP" dirty="0"/>
          </a:p>
          <a:p>
            <a:r>
              <a:rPr lang="ja-JP" altLang="en-US" dirty="0"/>
              <a:t>　</a:t>
            </a:r>
            <a:r>
              <a:rPr lang="ja-JP" altLang="ja-JP" dirty="0"/>
              <a:t>小胞に包まれて細胞に入り込む。</a:t>
            </a:r>
          </a:p>
          <a:p>
            <a:r>
              <a:rPr lang="ja-JP" altLang="ja-JP" dirty="0"/>
              <a:t>② 小胞の中が次第に酸性化し，ウイルス</a:t>
            </a:r>
            <a:endParaRPr lang="en-US" altLang="ja-JP" dirty="0"/>
          </a:p>
          <a:p>
            <a:r>
              <a:rPr lang="ja-JP" altLang="en-US" dirty="0"/>
              <a:t>　</a:t>
            </a:r>
            <a:r>
              <a:rPr lang="ja-JP" altLang="ja-JP" dirty="0"/>
              <a:t>のスパイクを介して小胞とウイルスの</a:t>
            </a:r>
            <a:endParaRPr lang="en-US" altLang="ja-JP" dirty="0"/>
          </a:p>
          <a:p>
            <a:r>
              <a:rPr lang="ja-JP" altLang="en-US" dirty="0"/>
              <a:t>　</a:t>
            </a:r>
            <a:r>
              <a:rPr lang="ja-JP" altLang="ja-JP" dirty="0"/>
              <a:t>膜が融合。</a:t>
            </a:r>
          </a:p>
          <a:p>
            <a:r>
              <a:rPr lang="ja-JP" altLang="ja-JP" dirty="0"/>
              <a:t>③ 細胞質内に入ったプラス鎖</a:t>
            </a:r>
            <a:r>
              <a:rPr lang="en-US" altLang="ja-JP" dirty="0"/>
              <a:t>RNA</a:t>
            </a:r>
            <a:r>
              <a:rPr lang="ja-JP" altLang="ja-JP" dirty="0"/>
              <a:t>が宿主</a:t>
            </a:r>
            <a:endParaRPr lang="en-US" altLang="ja-JP" dirty="0"/>
          </a:p>
          <a:p>
            <a:r>
              <a:rPr lang="ja-JP" altLang="en-US" dirty="0"/>
              <a:t>　</a:t>
            </a:r>
            <a:r>
              <a:rPr lang="ja-JP" altLang="ja-JP" dirty="0"/>
              <a:t>細胞のタンパク質合成システムに</a:t>
            </a:r>
            <a:r>
              <a:rPr lang="ja-JP" altLang="ja-JP" dirty="0" err="1"/>
              <a:t>よっ</a:t>
            </a:r>
            <a:endParaRPr lang="en-US" altLang="ja-JP" dirty="0"/>
          </a:p>
          <a:p>
            <a:r>
              <a:rPr lang="ja-JP" altLang="en-US" dirty="0"/>
              <a:t>　</a:t>
            </a:r>
            <a:r>
              <a:rPr lang="ja-JP" altLang="ja-JP" dirty="0" err="1"/>
              <a:t>て翻</a:t>
            </a:r>
            <a:r>
              <a:rPr lang="ja-JP" altLang="ja-JP" dirty="0"/>
              <a:t>訳される。</a:t>
            </a:r>
          </a:p>
          <a:p>
            <a:r>
              <a:rPr lang="ja-JP" altLang="ja-JP" dirty="0"/>
              <a:t>④ 合成された</a:t>
            </a:r>
            <a:r>
              <a:rPr lang="en-US" altLang="ja-JP" dirty="0"/>
              <a:t>2</a:t>
            </a:r>
            <a:r>
              <a:rPr lang="ja-JP" altLang="ja-JP" dirty="0" err="1"/>
              <a:t>つの</a:t>
            </a:r>
            <a:r>
              <a:rPr lang="ja-JP" altLang="ja-JP" dirty="0"/>
              <a:t>ポリタンパク質は自</a:t>
            </a:r>
            <a:endParaRPr lang="en-US" altLang="ja-JP" dirty="0"/>
          </a:p>
          <a:p>
            <a:r>
              <a:rPr lang="ja-JP" altLang="en-US" dirty="0"/>
              <a:t>　</a:t>
            </a:r>
            <a:r>
              <a:rPr lang="ja-JP" altLang="ja-JP" dirty="0"/>
              <a:t>身の内部にある分解酵素によって切断</a:t>
            </a:r>
            <a:endParaRPr lang="en-US" altLang="ja-JP" dirty="0"/>
          </a:p>
          <a:p>
            <a:r>
              <a:rPr lang="ja-JP" altLang="en-US" dirty="0"/>
              <a:t>　</a:t>
            </a:r>
            <a:r>
              <a:rPr lang="ja-JP" altLang="ja-JP" dirty="0"/>
              <a:t>されて</a:t>
            </a:r>
            <a:r>
              <a:rPr lang="en-US" altLang="ja-JP" dirty="0"/>
              <a:t>16</a:t>
            </a:r>
            <a:r>
              <a:rPr lang="ja-JP" altLang="ja-JP" dirty="0"/>
              <a:t>種類のタンパク質になる．合</a:t>
            </a:r>
            <a:endParaRPr lang="en-US" altLang="ja-JP" dirty="0"/>
          </a:p>
          <a:p>
            <a:r>
              <a:rPr lang="ja-JP" altLang="en-US" dirty="0"/>
              <a:t>　</a:t>
            </a:r>
            <a:r>
              <a:rPr lang="ja-JP" altLang="ja-JP" dirty="0"/>
              <a:t>成後のウイルスの般には含まれない</a:t>
            </a:r>
            <a:r>
              <a:rPr lang="ja-JP" altLang="ja-JP" dirty="0" err="1"/>
              <a:t>た</a:t>
            </a:r>
            <a:endParaRPr lang="en-US" altLang="ja-JP" dirty="0"/>
          </a:p>
          <a:p>
            <a:r>
              <a:rPr lang="ja-JP" altLang="en-US" dirty="0"/>
              <a:t>　</a:t>
            </a:r>
            <a:r>
              <a:rPr lang="ja-JP" altLang="ja-JP" dirty="0"/>
              <a:t>め，</a:t>
            </a:r>
            <a:r>
              <a:rPr lang="en-US" altLang="ja-JP" dirty="0"/>
              <a:t> NSP</a:t>
            </a:r>
            <a:r>
              <a:rPr lang="ja-JP" altLang="ja-JP" dirty="0"/>
              <a:t>（非構造タンパク質と呼ばれ</a:t>
            </a:r>
            <a:r>
              <a:rPr lang="ja-JP" altLang="en-US" dirty="0"/>
              <a:t>　</a:t>
            </a:r>
            <a:endParaRPr lang="en-US" altLang="ja-JP" dirty="0"/>
          </a:p>
          <a:p>
            <a:r>
              <a:rPr lang="ja-JP" altLang="en-US" dirty="0"/>
              <a:t>　</a:t>
            </a:r>
            <a:r>
              <a:rPr lang="ja-JP" altLang="ja-JP" dirty="0"/>
              <a:t>る．</a:t>
            </a:r>
          </a:p>
          <a:p>
            <a:r>
              <a:rPr lang="ja-JP" altLang="ja-JP" dirty="0"/>
              <a:t>⑤ ウイルス独自の</a:t>
            </a:r>
            <a:r>
              <a:rPr lang="en-US" altLang="ja-JP" dirty="0"/>
              <a:t>RNA</a:t>
            </a:r>
            <a:r>
              <a:rPr lang="ja-JP" altLang="ja-JP" dirty="0"/>
              <a:t>合成システムに</a:t>
            </a:r>
            <a:endParaRPr lang="en-US" altLang="ja-JP" dirty="0"/>
          </a:p>
          <a:p>
            <a:r>
              <a:rPr lang="ja-JP" altLang="en-US" dirty="0"/>
              <a:t>　</a:t>
            </a:r>
            <a:r>
              <a:rPr lang="ja-JP" altLang="ja-JP" dirty="0"/>
              <a:t>よってマイナス</a:t>
            </a:r>
            <a:r>
              <a:rPr lang="ja-JP" altLang="en-US" dirty="0"/>
              <a:t>鎖</a:t>
            </a:r>
            <a:r>
              <a:rPr lang="ja-JP" altLang="ja-JP" dirty="0"/>
              <a:t>の</a:t>
            </a:r>
            <a:r>
              <a:rPr lang="en-US" altLang="ja-JP" dirty="0"/>
              <a:t>RNA</a:t>
            </a:r>
            <a:r>
              <a:rPr lang="ja-JP" altLang="ja-JP" dirty="0"/>
              <a:t>が合成される．</a:t>
            </a:r>
            <a:endParaRPr lang="ja-JP" alt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375"/>
          <a:stretch/>
        </p:blipFill>
        <p:spPr bwMode="auto">
          <a:xfrm>
            <a:off x="5244353" y="1075387"/>
            <a:ext cx="3158481" cy="489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49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92835" y="1273707"/>
            <a:ext cx="4987281" cy="431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19</a:t>
            </a:fld>
            <a:endParaRPr kumimoji="1" lang="ja-JP" altLang="en-US" sz="2000" dirty="0"/>
          </a:p>
        </p:txBody>
      </p:sp>
      <p:sp>
        <p:nvSpPr>
          <p:cNvPr id="18" name="テキスト プレースホルダー 2"/>
          <p:cNvSpPr txBox="1">
            <a:spLocks/>
          </p:cNvSpPr>
          <p:nvPr/>
        </p:nvSpPr>
        <p:spPr>
          <a:xfrm>
            <a:off x="624475" y="644609"/>
            <a:ext cx="7886700" cy="20313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1800" b="1" dirty="0">
                <a:solidFill>
                  <a:srgbClr val="002060"/>
                </a:solidFill>
                <a:latin typeface="+mn-ea"/>
              </a:rPr>
              <a:t>(2) SARS-CoV-2</a:t>
            </a:r>
            <a:r>
              <a:rPr lang="ja-JP" altLang="en-US" sz="1800" b="1" dirty="0">
                <a:solidFill>
                  <a:srgbClr val="002060"/>
                </a:solidFill>
                <a:latin typeface="+mn-ea"/>
              </a:rPr>
              <a:t>の侵入と増殖</a:t>
            </a:r>
            <a:endParaRPr lang="en-US" altLang="ja-JP" dirty="0"/>
          </a:p>
          <a:p>
            <a:pPr>
              <a:lnSpc>
                <a:spcPct val="100000"/>
              </a:lnSpc>
              <a:spcBef>
                <a:spcPts val="0"/>
              </a:spcBef>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2) SARS-CoV-2</a:t>
            </a:r>
            <a:r>
              <a:rPr lang="ja-JP" altLang="en-US" b="1" dirty="0">
                <a:solidFill>
                  <a:srgbClr val="002060"/>
                </a:solidFill>
                <a:latin typeface="+mn-ea"/>
              </a:rPr>
              <a:t>の増殖</a:t>
            </a:r>
            <a:r>
              <a:rPr lang="ja-JP" altLang="en-US" sz="2000" b="1" dirty="0">
                <a:solidFill>
                  <a:srgbClr val="002060"/>
                </a:solidFill>
                <a:latin typeface="+mn-ea"/>
              </a:rPr>
              <a:t>（つづき）</a:t>
            </a:r>
          </a:p>
          <a:p>
            <a:pPr>
              <a:lnSpc>
                <a:spcPts val="2000"/>
              </a:lnSpc>
              <a:spcBef>
                <a:spcPts val="0"/>
              </a:spcBef>
            </a:pPr>
            <a:endParaRPr lang="ja-JP" altLang="en-US" sz="2000" b="1" dirty="0">
              <a:solidFill>
                <a:srgbClr val="002060"/>
              </a:solidFill>
              <a:latin typeface="+mn-ea"/>
            </a:endParaRPr>
          </a:p>
          <a:p>
            <a:pPr>
              <a:lnSpc>
                <a:spcPts val="2000"/>
              </a:lnSpc>
              <a:spcBef>
                <a:spcPts val="0"/>
              </a:spcBef>
            </a:pPr>
            <a:endParaRPr lang="ja-JP" altLang="en-US" b="1" dirty="0">
              <a:solidFill>
                <a:srgbClr val="002060"/>
              </a:solidFill>
              <a:latin typeface="+mn-ea"/>
            </a:endParaRPr>
          </a:p>
          <a:p>
            <a:pPr>
              <a:lnSpc>
                <a:spcPts val="2000"/>
              </a:lnSpc>
              <a:spcBef>
                <a:spcPts val="0"/>
              </a:spcBef>
            </a:pPr>
            <a:r>
              <a:rPr lang="ja-JP" altLang="en-US" b="1" dirty="0">
                <a:solidFill>
                  <a:srgbClr val="002060"/>
                </a:solidFill>
                <a:latin typeface="+mn-ea"/>
              </a:rPr>
              <a:t>　</a:t>
            </a:r>
            <a:endParaRPr lang="ja-JP" altLang="en-US" i="1" dirty="0"/>
          </a:p>
        </p:txBody>
      </p:sp>
      <p:sp>
        <p:nvSpPr>
          <p:cNvPr id="13" name="テキスト ボックス 12"/>
          <p:cNvSpPr txBox="1"/>
          <p:nvPr/>
        </p:nvSpPr>
        <p:spPr>
          <a:xfrm>
            <a:off x="861017" y="1315151"/>
            <a:ext cx="2931818" cy="4524315"/>
          </a:xfrm>
          <a:prstGeom prst="rect">
            <a:avLst/>
          </a:prstGeom>
          <a:noFill/>
        </p:spPr>
        <p:txBody>
          <a:bodyPr wrap="square" rtlCol="0">
            <a:spAutoFit/>
          </a:bodyPr>
          <a:lstStyle/>
          <a:p>
            <a:r>
              <a:rPr lang="ja-JP" altLang="ja-JP" dirty="0"/>
              <a:t>⑥ タンパク質の合成経路</a:t>
            </a:r>
            <a:endParaRPr lang="en-US" altLang="ja-JP" dirty="0"/>
          </a:p>
          <a:p>
            <a:r>
              <a:rPr lang="ja-JP" altLang="en-US" dirty="0"/>
              <a:t>　</a:t>
            </a:r>
            <a:r>
              <a:rPr lang="ja-JP" altLang="ja-JP" dirty="0"/>
              <a:t>では．長さの異なるなる</a:t>
            </a:r>
            <a:endParaRPr lang="en-US" altLang="ja-JP" dirty="0"/>
          </a:p>
          <a:p>
            <a:r>
              <a:rPr lang="ja-JP" altLang="en-US" dirty="0"/>
              <a:t>　</a:t>
            </a:r>
            <a:r>
              <a:rPr lang="ja-JP" altLang="ja-JP" dirty="0"/>
              <a:t>サブゲノム</a:t>
            </a:r>
            <a:r>
              <a:rPr lang="en-US" altLang="ja-JP" dirty="0"/>
              <a:t>RNA</a:t>
            </a:r>
            <a:r>
              <a:rPr lang="ja-JP" altLang="ja-JP" dirty="0"/>
              <a:t>を作って</a:t>
            </a:r>
            <a:endParaRPr lang="en-US" altLang="ja-JP" dirty="0"/>
          </a:p>
          <a:p>
            <a:r>
              <a:rPr lang="ja-JP" altLang="en-US" dirty="0"/>
              <a:t>　</a:t>
            </a:r>
            <a:r>
              <a:rPr lang="ja-JP" altLang="ja-JP" dirty="0"/>
              <a:t>から各</a:t>
            </a:r>
            <a:r>
              <a:rPr lang="en-US" altLang="ja-JP" dirty="0"/>
              <a:t>RNA</a:t>
            </a:r>
            <a:r>
              <a:rPr lang="ja-JP" altLang="ja-JP" dirty="0"/>
              <a:t>の先頭にある</a:t>
            </a:r>
            <a:endParaRPr lang="en-US" altLang="ja-JP" dirty="0"/>
          </a:p>
          <a:p>
            <a:r>
              <a:rPr lang="ja-JP" altLang="en-US" dirty="0"/>
              <a:t>　</a:t>
            </a:r>
            <a:r>
              <a:rPr lang="ja-JP" altLang="ja-JP" dirty="0"/>
              <a:t>遺伝子だけが翻訳されて</a:t>
            </a:r>
            <a:endParaRPr lang="en-US" altLang="ja-JP" dirty="0"/>
          </a:p>
          <a:p>
            <a:r>
              <a:rPr lang="ja-JP" altLang="en-US" dirty="0"/>
              <a:t>　</a:t>
            </a:r>
            <a:r>
              <a:rPr lang="ja-JP" altLang="ja-JP" dirty="0"/>
              <a:t>様々なタンパク質になる．</a:t>
            </a:r>
          </a:p>
          <a:p>
            <a:r>
              <a:rPr lang="ja-JP" altLang="ja-JP" dirty="0"/>
              <a:t>⑦</a:t>
            </a:r>
            <a:r>
              <a:rPr lang="en-US" altLang="ja-JP" dirty="0"/>
              <a:t> RNA</a:t>
            </a:r>
            <a:r>
              <a:rPr lang="ja-JP" altLang="ja-JP" dirty="0"/>
              <a:t>の合成経路では．マ</a:t>
            </a:r>
            <a:endParaRPr lang="en-US" altLang="ja-JP" dirty="0"/>
          </a:p>
          <a:p>
            <a:r>
              <a:rPr lang="ja-JP" altLang="en-US" dirty="0"/>
              <a:t>　</a:t>
            </a:r>
            <a:r>
              <a:rPr lang="ja-JP" altLang="ja-JP" dirty="0"/>
              <a:t>イナス鎖を鋳型にしてプ</a:t>
            </a:r>
            <a:endParaRPr lang="en-US" altLang="ja-JP" dirty="0"/>
          </a:p>
          <a:p>
            <a:r>
              <a:rPr lang="ja-JP" altLang="en-US" dirty="0"/>
              <a:t>　</a:t>
            </a:r>
            <a:r>
              <a:rPr lang="ja-JP" altLang="ja-JP" dirty="0"/>
              <a:t>ラス鎖の</a:t>
            </a:r>
            <a:r>
              <a:rPr lang="en-US" altLang="ja-JP" dirty="0"/>
              <a:t>RNA</a:t>
            </a:r>
            <a:r>
              <a:rPr lang="ja-JP" altLang="ja-JP" dirty="0"/>
              <a:t>が合成され，</a:t>
            </a:r>
            <a:endParaRPr lang="en-US" altLang="ja-JP" dirty="0"/>
          </a:p>
          <a:p>
            <a:r>
              <a:rPr lang="ja-JP" altLang="en-US" dirty="0"/>
              <a:t>　</a:t>
            </a:r>
            <a:r>
              <a:rPr lang="en-US" altLang="ja-JP" dirty="0"/>
              <a:t>N</a:t>
            </a:r>
            <a:r>
              <a:rPr lang="ja-JP" altLang="ja-JP" dirty="0"/>
              <a:t>タンパク質によって安</a:t>
            </a:r>
            <a:endParaRPr lang="en-US" altLang="ja-JP" dirty="0"/>
          </a:p>
          <a:p>
            <a:r>
              <a:rPr lang="ja-JP" altLang="en-US" dirty="0"/>
              <a:t>　</a:t>
            </a:r>
            <a:r>
              <a:rPr lang="ja-JP" altLang="ja-JP" dirty="0"/>
              <a:t>定化される．</a:t>
            </a:r>
          </a:p>
          <a:p>
            <a:r>
              <a:rPr lang="ja-JP" altLang="ja-JP" dirty="0"/>
              <a:t>⑨ 小胞体の膜に埋め込</a:t>
            </a:r>
            <a:r>
              <a:rPr lang="ja-JP" altLang="ja-JP" dirty="0" err="1"/>
              <a:t>ま</a:t>
            </a:r>
            <a:endParaRPr lang="en-US" altLang="ja-JP" dirty="0"/>
          </a:p>
          <a:p>
            <a:r>
              <a:rPr lang="ja-JP" altLang="en-US" dirty="0"/>
              <a:t>　</a:t>
            </a:r>
            <a:r>
              <a:rPr lang="ja-JP" altLang="ja-JP" dirty="0" err="1"/>
              <a:t>れた</a:t>
            </a:r>
            <a:r>
              <a:rPr lang="ja-JP" altLang="ja-JP" dirty="0"/>
              <a:t>タンパク質同士が集</a:t>
            </a:r>
            <a:endParaRPr lang="en-US" altLang="ja-JP" dirty="0"/>
          </a:p>
          <a:p>
            <a:r>
              <a:rPr lang="ja-JP" altLang="en-US" dirty="0"/>
              <a:t>　</a:t>
            </a:r>
            <a:r>
              <a:rPr lang="ja-JP" altLang="ja-JP" dirty="0"/>
              <a:t>まって殻を形成する。</a:t>
            </a:r>
          </a:p>
          <a:p>
            <a:r>
              <a:rPr lang="ja-JP" altLang="ja-JP" dirty="0"/>
              <a:t>⑨ 殻の肉側にウイルス</a:t>
            </a:r>
            <a:r>
              <a:rPr lang="en-US" altLang="ja-JP" dirty="0"/>
              <a:t>RNA</a:t>
            </a:r>
          </a:p>
          <a:p>
            <a:r>
              <a:rPr lang="ja-JP" altLang="en-US" dirty="0"/>
              <a:t>　</a:t>
            </a:r>
            <a:r>
              <a:rPr lang="ja-JP" altLang="ja-JP" dirty="0"/>
              <a:t>が取り込まれる．</a:t>
            </a:r>
          </a:p>
        </p:txBody>
      </p:sp>
      <p:sp>
        <p:nvSpPr>
          <p:cNvPr id="3" name="正方形/長方形 2"/>
          <p:cNvSpPr/>
          <p:nvPr/>
        </p:nvSpPr>
        <p:spPr>
          <a:xfrm>
            <a:off x="861017" y="5745337"/>
            <a:ext cx="7650158" cy="646331"/>
          </a:xfrm>
          <a:prstGeom prst="rect">
            <a:avLst/>
          </a:prstGeom>
        </p:spPr>
        <p:txBody>
          <a:bodyPr wrap="square">
            <a:spAutoFit/>
          </a:bodyPr>
          <a:lstStyle/>
          <a:p>
            <a:r>
              <a:rPr lang="ja-JP" altLang="ja-JP" dirty="0"/>
              <a:t>⑩ 膜がくびれて分泌小胞の中にウイルス粒子が生み出される．</a:t>
            </a:r>
          </a:p>
          <a:p>
            <a:r>
              <a:rPr lang="ja-JP" altLang="ja-JP" dirty="0"/>
              <a:t>⑪ 細胞外へ放出</a:t>
            </a:r>
            <a:r>
              <a:rPr lang="ja-JP" altLang="en-US" dirty="0"/>
              <a:t>される</a:t>
            </a:r>
            <a:r>
              <a:rPr lang="ja-JP" altLang="ja-JP" dirty="0"/>
              <a:t>．</a:t>
            </a:r>
            <a:endParaRPr lang="ja-JP" alt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248" y="5072464"/>
            <a:ext cx="14763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53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CFCD375-EDD5-49EC-8A73-9D3FE8158175}"/>
              </a:ext>
            </a:extLst>
          </p:cNvPr>
          <p:cNvSpPr txBox="1"/>
          <p:nvPr/>
        </p:nvSpPr>
        <p:spPr>
          <a:xfrm>
            <a:off x="593726" y="454912"/>
            <a:ext cx="8158388" cy="830997"/>
          </a:xfrm>
          <a:prstGeom prst="rect">
            <a:avLst/>
          </a:prstGeom>
          <a:noFill/>
        </p:spPr>
        <p:txBody>
          <a:bodyPr wrap="square" rtlCol="0">
            <a:spAutoFit/>
          </a:bodyPr>
          <a:lstStyle/>
          <a:p>
            <a:r>
              <a:rPr kumimoji="1" lang="ja-JP" altLang="en-US" sz="2400" b="1" dirty="0"/>
              <a:t>新型コロナウイルスについては、生物の授業のいろいろなところ（項目）で取り上げることが考えられる。</a:t>
            </a:r>
          </a:p>
        </p:txBody>
      </p:sp>
      <p:sp>
        <p:nvSpPr>
          <p:cNvPr id="5" name="テキスト ボックス 4">
            <a:extLst>
              <a:ext uri="{FF2B5EF4-FFF2-40B4-BE49-F238E27FC236}">
                <a16:creationId xmlns:a16="http://schemas.microsoft.com/office/drawing/2014/main" id="{2248B6A5-96F1-4DC4-B3C7-5366A08B85D5}"/>
              </a:ext>
            </a:extLst>
          </p:cNvPr>
          <p:cNvSpPr txBox="1"/>
          <p:nvPr/>
        </p:nvSpPr>
        <p:spPr>
          <a:xfrm>
            <a:off x="593726" y="1540272"/>
            <a:ext cx="8158388" cy="3416320"/>
          </a:xfrm>
          <a:prstGeom prst="rect">
            <a:avLst/>
          </a:prstGeom>
          <a:noFill/>
        </p:spPr>
        <p:txBody>
          <a:bodyPr wrap="square" rtlCol="0">
            <a:spAutoFit/>
          </a:bodyPr>
          <a:lstStyle/>
          <a:p>
            <a:r>
              <a:rPr kumimoji="1" lang="en-US" altLang="ja-JP" sz="2400" dirty="0">
                <a:latin typeface="+mn-ea"/>
              </a:rPr>
              <a:t>1</a:t>
            </a:r>
            <a:r>
              <a:rPr kumimoji="1" lang="ja-JP" altLang="en-US" sz="2400" dirty="0">
                <a:latin typeface="+mn-ea"/>
              </a:rPr>
              <a:t>．細胞の大きさ　細胞の大きさと比較する　</a:t>
            </a:r>
          </a:p>
          <a:p>
            <a:r>
              <a:rPr kumimoji="1" lang="en-US" altLang="ja-JP" sz="2400" dirty="0">
                <a:latin typeface="+mn-ea"/>
              </a:rPr>
              <a:t>2</a:t>
            </a:r>
            <a:r>
              <a:rPr kumimoji="1" lang="ja-JP" altLang="en-US" sz="2400" dirty="0">
                <a:latin typeface="+mn-ea"/>
              </a:rPr>
              <a:t>．生体物質　タンパク質　変異株の名称</a:t>
            </a:r>
            <a:r>
              <a:rPr kumimoji="1" lang="en-US" altLang="ja-JP" sz="2400" dirty="0">
                <a:latin typeface="+mn-ea"/>
              </a:rPr>
              <a:t>N501Y</a:t>
            </a:r>
            <a:r>
              <a:rPr kumimoji="1" lang="ja-JP" altLang="en-US" sz="2400" dirty="0">
                <a:latin typeface="+mn-ea"/>
              </a:rPr>
              <a:t>など</a:t>
            </a:r>
            <a:r>
              <a:rPr kumimoji="1" lang="ja-JP" altLang="en-US" sz="2400" dirty="0">
                <a:solidFill>
                  <a:srgbClr val="FF0000"/>
                </a:solidFill>
              </a:rPr>
              <a:t>⇒</a:t>
            </a:r>
            <a:r>
              <a:rPr kumimoji="1" lang="en-US" altLang="ja-JP" sz="2400" dirty="0">
                <a:solidFill>
                  <a:srgbClr val="FF0000"/>
                </a:solidFill>
              </a:rPr>
              <a:t>p.3</a:t>
            </a:r>
            <a:endParaRPr kumimoji="1" lang="ja-JP" altLang="en-US" sz="2400" dirty="0">
              <a:latin typeface="+mn-ea"/>
            </a:endParaRPr>
          </a:p>
          <a:p>
            <a:r>
              <a:rPr kumimoji="1" lang="en-US" altLang="ja-JP" sz="2400" dirty="0">
                <a:latin typeface="+mn-ea"/>
              </a:rPr>
              <a:t>3</a:t>
            </a:r>
            <a:r>
              <a:rPr kumimoji="1" lang="ja-JP" altLang="en-US" sz="2400" dirty="0">
                <a:latin typeface="+mn-ea"/>
              </a:rPr>
              <a:t>．細胞膜　脂質二重層・・洗剤・アルコールの効果</a:t>
            </a:r>
            <a:r>
              <a:rPr kumimoji="1" lang="ja-JP" altLang="en-US" sz="2400" dirty="0">
                <a:solidFill>
                  <a:srgbClr val="FF0000"/>
                </a:solidFill>
              </a:rPr>
              <a:t>⇒</a:t>
            </a:r>
            <a:r>
              <a:rPr kumimoji="1" lang="en-US" altLang="ja-JP" sz="2400" dirty="0">
                <a:solidFill>
                  <a:srgbClr val="FF0000"/>
                </a:solidFill>
              </a:rPr>
              <a:t>p.4</a:t>
            </a:r>
            <a:endParaRPr kumimoji="1" lang="ja-JP" altLang="en-US" sz="2400" dirty="0">
              <a:latin typeface="+mn-ea"/>
            </a:endParaRPr>
          </a:p>
          <a:p>
            <a:r>
              <a:rPr kumimoji="1" lang="en-US" altLang="ja-JP" sz="2400" dirty="0">
                <a:latin typeface="+mn-ea"/>
              </a:rPr>
              <a:t>4</a:t>
            </a:r>
            <a:r>
              <a:rPr kumimoji="1" lang="ja-JP" altLang="en-US" sz="2400" dirty="0">
                <a:latin typeface="+mn-ea"/>
              </a:rPr>
              <a:t>．遺伝子の働き　　</a:t>
            </a:r>
            <a:r>
              <a:rPr kumimoji="1" lang="en-US" altLang="ja-JP" sz="2400" dirty="0">
                <a:latin typeface="+mn-ea"/>
              </a:rPr>
              <a:t>RNA</a:t>
            </a:r>
            <a:r>
              <a:rPr kumimoji="1" lang="ja-JP" altLang="en-US" sz="2400" dirty="0">
                <a:latin typeface="+mn-ea"/>
              </a:rPr>
              <a:t>ウイルスを紹介　</a:t>
            </a:r>
            <a:r>
              <a:rPr kumimoji="1" lang="ja-JP" altLang="en-US" sz="2400" dirty="0">
                <a:solidFill>
                  <a:srgbClr val="FF0000"/>
                </a:solidFill>
              </a:rPr>
              <a:t>⇒</a:t>
            </a:r>
            <a:r>
              <a:rPr kumimoji="1" lang="en-US" altLang="ja-JP" sz="2400" dirty="0">
                <a:solidFill>
                  <a:srgbClr val="FF0000"/>
                </a:solidFill>
              </a:rPr>
              <a:t>p.5</a:t>
            </a:r>
            <a:endParaRPr kumimoji="1" lang="ja-JP" altLang="en-US" sz="2400" dirty="0">
              <a:latin typeface="+mn-ea"/>
            </a:endParaRPr>
          </a:p>
          <a:p>
            <a:r>
              <a:rPr kumimoji="1" lang="en-US" altLang="ja-JP" sz="2400" dirty="0">
                <a:latin typeface="+mn-ea"/>
              </a:rPr>
              <a:t>5</a:t>
            </a:r>
            <a:r>
              <a:rPr kumimoji="1" lang="ja-JP" altLang="en-US" sz="2400" dirty="0">
                <a:latin typeface="+mn-ea"/>
              </a:rPr>
              <a:t>．複製と転写　</a:t>
            </a:r>
            <a:r>
              <a:rPr kumimoji="1" lang="en-US" altLang="ja-JP" sz="2400" dirty="0">
                <a:latin typeface="+mn-ea"/>
              </a:rPr>
              <a:t>RNA</a:t>
            </a:r>
            <a:r>
              <a:rPr kumimoji="1" lang="ja-JP" altLang="en-US" sz="2400" dirty="0">
                <a:latin typeface="+mn-ea"/>
              </a:rPr>
              <a:t>依存型</a:t>
            </a:r>
            <a:r>
              <a:rPr kumimoji="1" lang="en-US" altLang="ja-JP" sz="2400" dirty="0">
                <a:latin typeface="+mn-ea"/>
              </a:rPr>
              <a:t>RNA</a:t>
            </a:r>
            <a:r>
              <a:rPr kumimoji="1" lang="ja-JP" altLang="en-US" sz="2400" dirty="0">
                <a:latin typeface="+mn-ea"/>
              </a:rPr>
              <a:t>ポリメラーゼ　</a:t>
            </a:r>
            <a:r>
              <a:rPr kumimoji="1" lang="ja-JP" altLang="en-US" sz="2400" dirty="0">
                <a:solidFill>
                  <a:srgbClr val="FF0000"/>
                </a:solidFill>
              </a:rPr>
              <a:t>⇒</a:t>
            </a:r>
            <a:r>
              <a:rPr kumimoji="1" lang="en-US" altLang="ja-JP" sz="2400" dirty="0">
                <a:solidFill>
                  <a:srgbClr val="FF0000"/>
                </a:solidFill>
              </a:rPr>
              <a:t>p.6</a:t>
            </a:r>
            <a:r>
              <a:rPr kumimoji="1" lang="ja-JP" altLang="en-US" sz="2400" dirty="0">
                <a:solidFill>
                  <a:srgbClr val="FF0000"/>
                </a:solidFill>
              </a:rPr>
              <a:t>．</a:t>
            </a:r>
            <a:r>
              <a:rPr kumimoji="1" lang="en-US" altLang="ja-JP" sz="2400" dirty="0">
                <a:solidFill>
                  <a:srgbClr val="FF0000"/>
                </a:solidFill>
              </a:rPr>
              <a:t>7</a:t>
            </a:r>
            <a:endParaRPr kumimoji="1" lang="ja-JP" altLang="en-US" sz="2400" dirty="0">
              <a:latin typeface="+mn-ea"/>
            </a:endParaRPr>
          </a:p>
          <a:p>
            <a:r>
              <a:rPr kumimoji="1" lang="en-US" altLang="ja-JP" sz="2400" dirty="0">
                <a:latin typeface="+mn-ea"/>
              </a:rPr>
              <a:t>6</a:t>
            </a:r>
            <a:r>
              <a:rPr kumimoji="1" lang="ja-JP" altLang="en-US" sz="2400" dirty="0">
                <a:latin typeface="+mn-ea"/>
              </a:rPr>
              <a:t>．恒常性の維持　</a:t>
            </a:r>
            <a:r>
              <a:rPr kumimoji="1" lang="en-US" altLang="ja-JP" sz="2400" dirty="0">
                <a:latin typeface="+mn-ea"/>
              </a:rPr>
              <a:t>ACE2</a:t>
            </a:r>
            <a:r>
              <a:rPr kumimoji="1" lang="ja-JP" altLang="en-US" sz="2400" dirty="0">
                <a:latin typeface="+mn-ea"/>
              </a:rPr>
              <a:t>の本来の働き　</a:t>
            </a:r>
            <a:r>
              <a:rPr kumimoji="1" lang="ja-JP" altLang="en-US" sz="2400" dirty="0">
                <a:solidFill>
                  <a:srgbClr val="FF0000"/>
                </a:solidFill>
              </a:rPr>
              <a:t> ⇒</a:t>
            </a:r>
            <a:r>
              <a:rPr kumimoji="1" lang="en-US" altLang="ja-JP" sz="2400" dirty="0">
                <a:solidFill>
                  <a:srgbClr val="FF0000"/>
                </a:solidFill>
              </a:rPr>
              <a:t>p.8</a:t>
            </a:r>
            <a:endParaRPr kumimoji="1" lang="ja-JP" altLang="en-US" sz="2400" dirty="0">
              <a:latin typeface="+mn-ea"/>
            </a:endParaRPr>
          </a:p>
          <a:p>
            <a:r>
              <a:rPr kumimoji="1" lang="en-US" altLang="ja-JP" sz="2400" dirty="0">
                <a:latin typeface="+mn-ea"/>
              </a:rPr>
              <a:t>7</a:t>
            </a:r>
            <a:r>
              <a:rPr kumimoji="1" lang="ja-JP" altLang="en-US" sz="2400" dirty="0">
                <a:latin typeface="+mn-ea"/>
              </a:rPr>
              <a:t>．有性生殖　赤の女王仮説（どんどん変異する）</a:t>
            </a:r>
            <a:r>
              <a:rPr kumimoji="1" lang="ja-JP" altLang="en-US" sz="2400" dirty="0">
                <a:solidFill>
                  <a:srgbClr val="FF0000"/>
                </a:solidFill>
              </a:rPr>
              <a:t> ⇒</a:t>
            </a:r>
            <a:r>
              <a:rPr kumimoji="1" lang="en-US" altLang="ja-JP" sz="2400" dirty="0">
                <a:solidFill>
                  <a:srgbClr val="FF0000"/>
                </a:solidFill>
              </a:rPr>
              <a:t>p.9</a:t>
            </a:r>
            <a:endParaRPr kumimoji="1" lang="ja-JP" altLang="en-US" sz="2400" dirty="0">
              <a:latin typeface="+mn-ea"/>
            </a:endParaRPr>
          </a:p>
          <a:p>
            <a:r>
              <a:rPr kumimoji="1" lang="en-US" altLang="ja-JP" sz="2400" dirty="0">
                <a:latin typeface="+mn-ea"/>
              </a:rPr>
              <a:t>8</a:t>
            </a:r>
            <a:r>
              <a:rPr kumimoji="1" lang="ja-JP" altLang="en-US" sz="2400" dirty="0">
                <a:latin typeface="+mn-ea"/>
              </a:rPr>
              <a:t>．免疫・ワクチン　やはりここがメイン　</a:t>
            </a:r>
            <a:r>
              <a:rPr kumimoji="1" lang="ja-JP" altLang="en-US" sz="2400" dirty="0">
                <a:solidFill>
                  <a:srgbClr val="FF0000"/>
                </a:solidFill>
              </a:rPr>
              <a:t>⇒</a:t>
            </a:r>
            <a:r>
              <a:rPr kumimoji="1" lang="en-US" altLang="ja-JP" sz="2400" dirty="0">
                <a:solidFill>
                  <a:srgbClr val="FF0000"/>
                </a:solidFill>
              </a:rPr>
              <a:t>p.10</a:t>
            </a:r>
            <a:r>
              <a:rPr kumimoji="1" lang="ja-JP" altLang="en-US" sz="2400" dirty="0">
                <a:solidFill>
                  <a:srgbClr val="FF0000"/>
                </a:solidFill>
              </a:rPr>
              <a:t>～</a:t>
            </a:r>
            <a:r>
              <a:rPr kumimoji="1" lang="en-US" altLang="ja-JP" sz="2400" dirty="0">
                <a:solidFill>
                  <a:srgbClr val="FF0000"/>
                </a:solidFill>
              </a:rPr>
              <a:t>29</a:t>
            </a:r>
            <a:endParaRPr kumimoji="1" lang="ja-JP" altLang="en-US" sz="2400" dirty="0">
              <a:latin typeface="+mn-ea"/>
            </a:endParaRPr>
          </a:p>
          <a:p>
            <a:r>
              <a:rPr kumimoji="1" lang="en-US" altLang="ja-JP" sz="2400" dirty="0">
                <a:latin typeface="+mn-ea"/>
              </a:rPr>
              <a:t>9</a:t>
            </a:r>
            <a:r>
              <a:rPr kumimoji="1" lang="ja-JP" altLang="en-US" sz="2400" dirty="0">
                <a:latin typeface="+mn-ea"/>
              </a:rPr>
              <a:t>．進化　変異（塩基の変化）　</a:t>
            </a:r>
          </a:p>
        </p:txBody>
      </p:sp>
      <p:sp>
        <p:nvSpPr>
          <p:cNvPr id="6" name="テキスト ボックス 5">
            <a:extLst>
              <a:ext uri="{FF2B5EF4-FFF2-40B4-BE49-F238E27FC236}">
                <a16:creationId xmlns:a16="http://schemas.microsoft.com/office/drawing/2014/main" id="{E89E391F-47DC-44B6-B897-61FC5BA0641A}"/>
              </a:ext>
            </a:extLst>
          </p:cNvPr>
          <p:cNvSpPr txBox="1"/>
          <p:nvPr/>
        </p:nvSpPr>
        <p:spPr>
          <a:xfrm>
            <a:off x="593726" y="5196767"/>
            <a:ext cx="8158388" cy="1200329"/>
          </a:xfrm>
          <a:prstGeom prst="rect">
            <a:avLst/>
          </a:prstGeom>
          <a:noFill/>
        </p:spPr>
        <p:txBody>
          <a:bodyPr wrap="square" rtlCol="0">
            <a:spAutoFit/>
          </a:bodyPr>
          <a:lstStyle/>
          <a:p>
            <a:r>
              <a:rPr kumimoji="1" lang="ja-JP" altLang="en-US" sz="2400" dirty="0"/>
              <a:t>実際に名城大学農学部の講義で使っているものを紹介する。</a:t>
            </a:r>
          </a:p>
          <a:p>
            <a:r>
              <a:rPr kumimoji="1" lang="ja-JP" altLang="en-US" sz="2400" dirty="0">
                <a:solidFill>
                  <a:srgbClr val="FF0000"/>
                </a:solidFill>
              </a:rPr>
              <a:t>⇒</a:t>
            </a:r>
            <a:r>
              <a:rPr kumimoji="1" lang="en-US" altLang="ja-JP" sz="2400" dirty="0">
                <a:solidFill>
                  <a:srgbClr val="FF0000"/>
                </a:solidFill>
              </a:rPr>
              <a:t>p.2</a:t>
            </a:r>
            <a:r>
              <a:rPr kumimoji="1" lang="ja-JP" altLang="en-US" sz="2400" dirty="0"/>
              <a:t>　などはこのファイルのページ番号です。該当部分を抜粋したものです。</a:t>
            </a:r>
          </a:p>
        </p:txBody>
      </p:sp>
    </p:spTree>
    <p:extLst>
      <p:ext uri="{BB962C8B-B14F-4D97-AF65-F5344CB8AC3E}">
        <p14:creationId xmlns:p14="http://schemas.microsoft.com/office/powerpoint/2010/main" val="4053580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20</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p>
          <a:p>
            <a:pPr>
              <a:lnSpc>
                <a:spcPct val="100000"/>
              </a:lnSpc>
              <a:spcBef>
                <a:spcPts val="0"/>
              </a:spcBef>
            </a:pPr>
            <a:endParaRPr lang="ja-JP" altLang="en-US" sz="200" b="1" dirty="0">
              <a:solidFill>
                <a:srgbClr val="002060"/>
              </a:solidFill>
              <a:latin typeface="+mn-ea"/>
            </a:endParaRPr>
          </a:p>
          <a:p>
            <a:pPr>
              <a:lnSpc>
                <a:spcPts val="700"/>
              </a:lnSpc>
            </a:pPr>
            <a:endParaRPr lang="ja-JP" altLang="en-US" b="1" dirty="0">
              <a:solidFill>
                <a:srgbClr val="002060"/>
              </a:solidFill>
              <a:latin typeface="+mn-ea"/>
            </a:endParaRPr>
          </a:p>
          <a:p>
            <a:pPr>
              <a:lnSpc>
                <a:spcPts val="700"/>
              </a:lnSpc>
            </a:pPr>
            <a:r>
              <a:rPr lang="en-US" altLang="ja-JP" b="1" dirty="0">
                <a:solidFill>
                  <a:srgbClr val="002060"/>
                </a:solidFill>
                <a:latin typeface="+mn-ea"/>
              </a:rPr>
              <a:t>(3) SARS-CoV-2</a:t>
            </a:r>
            <a:r>
              <a:rPr lang="ja-JP" altLang="en-US" b="1" dirty="0" err="1">
                <a:solidFill>
                  <a:srgbClr val="002060"/>
                </a:solidFill>
                <a:latin typeface="+mn-ea"/>
              </a:rPr>
              <a:t>への</a:t>
            </a:r>
            <a:r>
              <a:rPr lang="ja-JP" altLang="en-US" b="1" dirty="0">
                <a:solidFill>
                  <a:srgbClr val="002060"/>
                </a:solidFill>
                <a:latin typeface="+mn-ea"/>
              </a:rPr>
              <a:t>対策</a:t>
            </a: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1) </a:t>
            </a:r>
            <a:r>
              <a:rPr lang="ja-JP" altLang="en-US" b="1" dirty="0">
                <a:solidFill>
                  <a:srgbClr val="002060"/>
                </a:solidFill>
                <a:latin typeface="+mn-ea"/>
              </a:rPr>
              <a:t>感染の判定</a:t>
            </a:r>
          </a:p>
          <a:p>
            <a:pPr>
              <a:lnSpc>
                <a:spcPts val="2000"/>
              </a:lnSpc>
              <a:spcBef>
                <a:spcPts val="0"/>
              </a:spcBef>
            </a:pPr>
            <a:r>
              <a:rPr lang="ja-JP" altLang="en-US" b="1" dirty="0">
                <a:solidFill>
                  <a:srgbClr val="002060"/>
                </a:solidFill>
                <a:latin typeface="+mn-ea"/>
              </a:rPr>
              <a:t>　</a:t>
            </a:r>
            <a:endParaRPr lang="ja-JP" altLang="en-US" i="1" dirty="0"/>
          </a:p>
        </p:txBody>
      </p:sp>
      <p:sp>
        <p:nvSpPr>
          <p:cNvPr id="13" name="テキスト ボックス 12"/>
          <p:cNvSpPr txBox="1"/>
          <p:nvPr/>
        </p:nvSpPr>
        <p:spPr>
          <a:xfrm>
            <a:off x="1035424" y="1688109"/>
            <a:ext cx="5647764" cy="2400657"/>
          </a:xfrm>
          <a:prstGeom prst="rect">
            <a:avLst/>
          </a:prstGeom>
          <a:noFill/>
        </p:spPr>
        <p:txBody>
          <a:bodyPr wrap="square" rtlCol="0">
            <a:spAutoFit/>
          </a:bodyPr>
          <a:lstStyle/>
          <a:p>
            <a:pPr>
              <a:lnSpc>
                <a:spcPts val="2000"/>
              </a:lnSpc>
            </a:pPr>
            <a:r>
              <a:rPr lang="ja-JP" altLang="en-US" dirty="0"/>
              <a:t>　　　　　　感染を確認する方法として当初から用いられたもので、検体を採取して、</a:t>
            </a:r>
            <a:r>
              <a:rPr lang="en-US" altLang="ja-JP" dirty="0"/>
              <a:t>SARS-CoV-2</a:t>
            </a:r>
            <a:r>
              <a:rPr lang="ja-JP" altLang="en-US" dirty="0"/>
              <a:t>の遺伝子を検出する方法である。採取した遺伝子は微量なので、その有無を判定するには遺伝子を増殖する必要がある。その方法が</a:t>
            </a:r>
            <a:r>
              <a:rPr lang="en-US" altLang="ja-JP" dirty="0"/>
              <a:t>PCR</a:t>
            </a:r>
            <a:r>
              <a:rPr lang="ja-JP" altLang="en-US" dirty="0"/>
              <a:t>法である。</a:t>
            </a:r>
            <a:r>
              <a:rPr lang="en-US" altLang="ja-JP" dirty="0"/>
              <a:t> </a:t>
            </a:r>
            <a:r>
              <a:rPr lang="ja-JP" altLang="en-US" dirty="0"/>
              <a:t>　</a:t>
            </a:r>
          </a:p>
          <a:p>
            <a:pPr>
              <a:lnSpc>
                <a:spcPts val="2000"/>
              </a:lnSpc>
            </a:pPr>
            <a:r>
              <a:rPr lang="ja-JP" altLang="en-US" dirty="0"/>
              <a:t>　</a:t>
            </a:r>
            <a:r>
              <a:rPr lang="en-US" altLang="ja-JP" dirty="0"/>
              <a:t>PCR</a:t>
            </a:r>
            <a:r>
              <a:rPr lang="ja-JP" altLang="en-US" dirty="0"/>
              <a:t>法は日本鎖</a:t>
            </a:r>
            <a:r>
              <a:rPr lang="en-US" altLang="ja-JP" dirty="0"/>
              <a:t>DNA</a:t>
            </a:r>
            <a:r>
              <a:rPr lang="ja-JP" altLang="en-US" dirty="0"/>
              <a:t>を増殖する方法であり、</a:t>
            </a:r>
            <a:r>
              <a:rPr lang="en-US" altLang="ja-JP" dirty="0"/>
              <a:t>SARS-CoV-2</a:t>
            </a:r>
            <a:r>
              <a:rPr lang="ja-JP" altLang="en-US" dirty="0"/>
              <a:t>の遺伝子は</a:t>
            </a:r>
            <a:r>
              <a:rPr lang="en-US" altLang="ja-JP" dirty="0"/>
              <a:t>RNA</a:t>
            </a:r>
            <a:r>
              <a:rPr lang="ja-JP" altLang="en-US" dirty="0"/>
              <a:t>なので、まず最初に、採取した</a:t>
            </a:r>
            <a:r>
              <a:rPr lang="en-US" altLang="ja-JP" dirty="0"/>
              <a:t>RNA</a:t>
            </a:r>
            <a:r>
              <a:rPr lang="ja-JP" altLang="en-US" dirty="0"/>
              <a:t>を鋳型にして逆転写酵素によって</a:t>
            </a:r>
            <a:r>
              <a:rPr lang="en-US" altLang="ja-JP" dirty="0"/>
              <a:t>DNA</a:t>
            </a:r>
            <a:r>
              <a:rPr lang="ja-JP" altLang="en-US" dirty="0"/>
              <a:t>（</a:t>
            </a:r>
            <a:r>
              <a:rPr lang="en-US" altLang="ja-JP" dirty="0"/>
              <a:t>cDNA</a:t>
            </a:r>
            <a:r>
              <a:rPr lang="ja-JP" altLang="en-US" dirty="0"/>
              <a:t>）を作り、</a:t>
            </a:r>
            <a:r>
              <a:rPr lang="en-US" altLang="ja-JP" dirty="0"/>
              <a:t>PCR</a:t>
            </a:r>
            <a:r>
              <a:rPr lang="ja-JP" altLang="en-US" dirty="0"/>
              <a:t>法によって</a:t>
            </a:r>
            <a:r>
              <a:rPr lang="en-US" altLang="ja-JP" dirty="0"/>
              <a:t>DNA</a:t>
            </a:r>
            <a:r>
              <a:rPr lang="ja-JP" altLang="en-US" dirty="0"/>
              <a:t>を増やして判定される。</a:t>
            </a:r>
          </a:p>
        </p:txBody>
      </p:sp>
      <p:sp>
        <p:nvSpPr>
          <p:cNvPr id="4" name="正方形/長方形 3"/>
          <p:cNvSpPr/>
          <p:nvPr/>
        </p:nvSpPr>
        <p:spPr>
          <a:xfrm>
            <a:off x="1021978" y="4015660"/>
            <a:ext cx="7247964" cy="1587614"/>
          </a:xfrm>
          <a:prstGeom prst="rect">
            <a:avLst/>
          </a:prstGeom>
        </p:spPr>
        <p:txBody>
          <a:bodyPr wrap="square">
            <a:spAutoFit/>
          </a:bodyPr>
          <a:lstStyle/>
          <a:p>
            <a:pPr>
              <a:lnSpc>
                <a:spcPts val="1900"/>
              </a:lnSpc>
            </a:pPr>
            <a:r>
              <a:rPr lang="en-US" altLang="ja-JP" dirty="0"/>
              <a:t>PCR</a:t>
            </a:r>
            <a:r>
              <a:rPr lang="ja-JP" altLang="en-US" dirty="0"/>
              <a:t>そのものは</a:t>
            </a:r>
            <a:r>
              <a:rPr lang="en-US" altLang="ja-JP" dirty="0"/>
              <a:t>2-3</a:t>
            </a:r>
            <a:r>
              <a:rPr lang="ja-JP" altLang="en-US" dirty="0"/>
              <a:t>時間もあれば終了するが、逆転写酵素の反応時間など考えると</a:t>
            </a:r>
            <a:r>
              <a:rPr lang="en-US" altLang="ja-JP" dirty="0"/>
              <a:t>5-6</a:t>
            </a:r>
            <a:r>
              <a:rPr lang="ja-JP" altLang="en-US" dirty="0"/>
              <a:t>時間は必要である。（実際には、リアルタイム</a:t>
            </a:r>
            <a:r>
              <a:rPr lang="en-US" altLang="ja-JP" dirty="0"/>
              <a:t>PCR</a:t>
            </a:r>
            <a:r>
              <a:rPr lang="ja-JP" altLang="en-US" dirty="0"/>
              <a:t>という方法が用いられる。）</a:t>
            </a:r>
          </a:p>
          <a:p>
            <a:pPr>
              <a:lnSpc>
                <a:spcPts val="1900"/>
              </a:lnSpc>
            </a:pPr>
            <a:r>
              <a:rPr lang="ja-JP" altLang="en-US" dirty="0"/>
              <a:t>　操作的には「誰でも簡単にできる」方法なのであるが、扱うものが「病原体」なので、検査方法が規定されている。</a:t>
            </a:r>
          </a:p>
          <a:p>
            <a:r>
              <a:rPr lang="en-US" altLang="ja-JP" sz="1600" dirty="0">
                <a:hlinkClick r:id="rId3"/>
              </a:rPr>
              <a:t>https://www.niid.go.jp/niid/images/lab-manual/2019-nCoV20200319.pdf</a:t>
            </a:r>
            <a:endParaRPr lang="ja-JP" altLang="en-US" sz="16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500" y="698396"/>
            <a:ext cx="197167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739588" y="1677326"/>
            <a:ext cx="1591969" cy="400110"/>
          </a:xfrm>
          <a:prstGeom prst="rect">
            <a:avLst/>
          </a:prstGeom>
        </p:spPr>
        <p:txBody>
          <a:bodyPr wrap="square">
            <a:spAutoFit/>
          </a:bodyPr>
          <a:lstStyle/>
          <a:p>
            <a:r>
              <a:rPr lang="ja-JP" altLang="en-US" sz="2000" b="1" dirty="0">
                <a:latin typeface="+mn-ea"/>
              </a:rPr>
              <a:t> ①</a:t>
            </a:r>
            <a:r>
              <a:rPr lang="en-US" altLang="ja-JP" sz="2000" b="1" dirty="0">
                <a:latin typeface="+mn-ea"/>
              </a:rPr>
              <a:t>PCR</a:t>
            </a:r>
            <a:r>
              <a:rPr lang="ja-JP" altLang="en-US" sz="2000" b="1" dirty="0">
                <a:latin typeface="+mn-ea"/>
              </a:rPr>
              <a:t>検査</a:t>
            </a:r>
          </a:p>
        </p:txBody>
      </p:sp>
      <p:sp>
        <p:nvSpPr>
          <p:cNvPr id="6" name="正方形/長方形 5"/>
          <p:cNvSpPr/>
          <p:nvPr/>
        </p:nvSpPr>
        <p:spPr>
          <a:xfrm>
            <a:off x="1021975" y="5532924"/>
            <a:ext cx="7180729" cy="861774"/>
          </a:xfrm>
          <a:prstGeom prst="rect">
            <a:avLst/>
          </a:prstGeom>
        </p:spPr>
        <p:txBody>
          <a:bodyPr wrap="square">
            <a:spAutoFit/>
          </a:bodyPr>
          <a:lstStyle/>
          <a:p>
            <a:r>
              <a:rPr lang="ja-JP" altLang="en-US" dirty="0"/>
              <a:t>　</a:t>
            </a:r>
            <a:r>
              <a:rPr lang="ja-JP" altLang="en-US" sz="1600" dirty="0"/>
              <a:t>当初は、検体は</a:t>
            </a:r>
            <a:r>
              <a:rPr lang="zh-CN" altLang="en-US" sz="1600" dirty="0"/>
              <a:t>下気道由来検体</a:t>
            </a:r>
            <a:r>
              <a:rPr lang="ja-JP" altLang="en-US" sz="1600" dirty="0"/>
              <a:t>（喀痰もしくは気管吸引液）もしくは鼻咽頭ぬぐい液に限定されていたが、</a:t>
            </a:r>
            <a:r>
              <a:rPr lang="en-US" altLang="ja-JP" sz="1600" dirty="0"/>
              <a:t>2020</a:t>
            </a:r>
            <a:r>
              <a:rPr lang="ja-JP" altLang="en-US" sz="1600" dirty="0"/>
              <a:t>年</a:t>
            </a:r>
            <a:r>
              <a:rPr lang="en-US" altLang="ja-JP" sz="1600" dirty="0"/>
              <a:t>6</a:t>
            </a:r>
            <a:r>
              <a:rPr lang="ja-JP" altLang="en-US" sz="1600" dirty="0"/>
              <a:t>月に唾液も加えられた。</a:t>
            </a:r>
            <a:r>
              <a:rPr lang="en-US" altLang="ja-JP" sz="1400" dirty="0">
                <a:hlinkClick r:id="rId5"/>
              </a:rPr>
              <a:t>https://www.niid.go.jp/niid/ja/diseases/ka/corona-virus/2019-ncov/2518-lab/9325-manual.html</a:t>
            </a:r>
            <a:endParaRPr lang="ja-JP" altLang="en-US" sz="1400" dirty="0"/>
          </a:p>
        </p:txBody>
      </p:sp>
    </p:spTree>
    <p:extLst>
      <p:ext uri="{BB962C8B-B14F-4D97-AF65-F5344CB8AC3E}">
        <p14:creationId xmlns:p14="http://schemas.microsoft.com/office/powerpoint/2010/main" val="89910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21</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a:t>
            </a:r>
            <a:r>
              <a:rPr lang="en-US" altLang="ja-JP" sz="2000" b="1" dirty="0">
                <a:solidFill>
                  <a:srgbClr val="002060"/>
                </a:solidFill>
                <a:latin typeface="+mn-ea"/>
              </a:rPr>
              <a:t>1) </a:t>
            </a:r>
            <a:r>
              <a:rPr lang="ja-JP" altLang="en-US" sz="2000" b="1" dirty="0">
                <a:solidFill>
                  <a:srgbClr val="002060"/>
                </a:solidFill>
                <a:latin typeface="+mn-ea"/>
              </a:rPr>
              <a:t>感染の判定</a:t>
            </a:r>
            <a:r>
              <a:rPr lang="ja-JP" altLang="en-US" b="1" dirty="0">
                <a:solidFill>
                  <a:srgbClr val="002060"/>
                </a:solidFill>
                <a:latin typeface="+mn-ea"/>
              </a:rPr>
              <a:t>　</a:t>
            </a:r>
            <a:r>
              <a:rPr lang="ja-JP" altLang="en-US" sz="1800" b="1" dirty="0">
                <a:solidFill>
                  <a:srgbClr val="002060"/>
                </a:solidFill>
                <a:latin typeface="+mn-ea"/>
              </a:rPr>
              <a:t> （つづき）</a:t>
            </a:r>
            <a:endParaRPr lang="ja-JP" altLang="en-US" i="1" dirty="0"/>
          </a:p>
        </p:txBody>
      </p:sp>
      <p:sp>
        <p:nvSpPr>
          <p:cNvPr id="13" name="テキスト ボックス 12"/>
          <p:cNvSpPr txBox="1"/>
          <p:nvPr/>
        </p:nvSpPr>
        <p:spPr>
          <a:xfrm>
            <a:off x="874464" y="1597508"/>
            <a:ext cx="7180324" cy="4801314"/>
          </a:xfrm>
          <a:prstGeom prst="rect">
            <a:avLst/>
          </a:prstGeom>
          <a:noFill/>
        </p:spPr>
        <p:txBody>
          <a:bodyPr wrap="square" rtlCol="0">
            <a:spAutoFit/>
          </a:bodyPr>
          <a:lstStyle/>
          <a:p>
            <a:r>
              <a:rPr lang="ja-JP" altLang="en-US" dirty="0"/>
              <a:t>　抗原検査はインフルエンザではよく</a:t>
            </a:r>
          </a:p>
          <a:p>
            <a:r>
              <a:rPr lang="ja-JP" altLang="en-US" dirty="0"/>
              <a:t>使われており、インフルエンザの場合</a:t>
            </a:r>
          </a:p>
          <a:p>
            <a:r>
              <a:rPr lang="ja-JP" altLang="en-US" dirty="0"/>
              <a:t>は、</a:t>
            </a:r>
            <a:r>
              <a:rPr lang="en-US" altLang="ja-JP" dirty="0"/>
              <a:t>A</a:t>
            </a:r>
            <a:r>
              <a:rPr lang="ja-JP" altLang="en-US" dirty="0"/>
              <a:t>型、</a:t>
            </a:r>
            <a:r>
              <a:rPr lang="en-US" altLang="ja-JP" dirty="0"/>
              <a:t>B</a:t>
            </a:r>
            <a:r>
              <a:rPr lang="ja-JP" altLang="en-US" dirty="0"/>
              <a:t>型も判定できる。</a:t>
            </a:r>
          </a:p>
          <a:p>
            <a:r>
              <a:rPr lang="ja-JP" altLang="en-US" dirty="0"/>
              <a:t>　ウイルスに存在する特異的なタンパ</a:t>
            </a:r>
          </a:p>
          <a:p>
            <a:r>
              <a:rPr lang="ja-JP" altLang="en-US" dirty="0"/>
              <a:t>ク質の有無を調べる方法で、そのタン</a:t>
            </a:r>
          </a:p>
          <a:p>
            <a:r>
              <a:rPr lang="ja-JP" altLang="en-US" dirty="0"/>
              <a:t>パク質（抗原）に対する抗体を使って</a:t>
            </a:r>
          </a:p>
          <a:p>
            <a:r>
              <a:rPr lang="ja-JP" altLang="en-US" dirty="0"/>
              <a:t>抗原抗体反応が起こるかどうかを調べ</a:t>
            </a:r>
          </a:p>
          <a:p>
            <a:r>
              <a:rPr lang="ja-JP" altLang="en-US" dirty="0"/>
              <a:t>て判定する。実際には、内部に存在す</a:t>
            </a:r>
          </a:p>
          <a:p>
            <a:r>
              <a:rPr lang="ja-JP" altLang="en-US" dirty="0"/>
              <a:t>る</a:t>
            </a:r>
            <a:r>
              <a:rPr lang="en-US" altLang="ja-JP" dirty="0"/>
              <a:t>RNA</a:t>
            </a:r>
            <a:r>
              <a:rPr lang="ja-JP" altLang="en-US" dirty="0"/>
              <a:t>を保護するヌクレオカプシドタ</a:t>
            </a:r>
          </a:p>
          <a:p>
            <a:r>
              <a:rPr lang="ja-JP" altLang="en-US" dirty="0"/>
              <a:t>ンパク質や、表面のスパイクタンパク</a:t>
            </a:r>
          </a:p>
          <a:p>
            <a:r>
              <a:rPr lang="ja-JP" altLang="en-US" dirty="0"/>
              <a:t>質に対する抗体と反応させ、抗原抗体</a:t>
            </a:r>
          </a:p>
          <a:p>
            <a:r>
              <a:rPr lang="ja-JP" altLang="en-US" dirty="0"/>
              <a:t>反応が起こるかどうかを調べることに</a:t>
            </a:r>
          </a:p>
          <a:p>
            <a:r>
              <a:rPr lang="ja-JP" altLang="en-US" dirty="0"/>
              <a:t>なる。</a:t>
            </a:r>
          </a:p>
          <a:p>
            <a:r>
              <a:rPr lang="ja-JP" altLang="en-US" dirty="0"/>
              <a:t>　</a:t>
            </a:r>
            <a:r>
              <a:rPr lang="en-US" altLang="ja-JP" dirty="0"/>
              <a:t>PCR</a:t>
            </a:r>
            <a:r>
              <a:rPr lang="ja-JP" altLang="en-US" dirty="0"/>
              <a:t>法より短時間で結果が出るが、</a:t>
            </a:r>
          </a:p>
          <a:p>
            <a:r>
              <a:rPr lang="ja-JP" altLang="en-US" dirty="0"/>
              <a:t>やや感度が落ちると言われている。</a:t>
            </a:r>
          </a:p>
          <a:p>
            <a:r>
              <a:rPr lang="en-US" altLang="ja-JP" dirty="0"/>
              <a:t>PCR</a:t>
            </a:r>
            <a:r>
              <a:rPr lang="ja-JP" altLang="en-US" dirty="0"/>
              <a:t>検査と同様に唾液から採取した検体</a:t>
            </a:r>
          </a:p>
          <a:p>
            <a:r>
              <a:rPr lang="ja-JP" altLang="en-US" dirty="0" err="1"/>
              <a:t>での</a:t>
            </a:r>
            <a:r>
              <a:rPr lang="ja-JP" altLang="en-US" dirty="0"/>
              <a:t>使用も認められた。</a:t>
            </a:r>
          </a:p>
        </p:txBody>
      </p:sp>
      <p:sp>
        <p:nvSpPr>
          <p:cNvPr id="3" name="正方形/長方形 2"/>
          <p:cNvSpPr/>
          <p:nvPr/>
        </p:nvSpPr>
        <p:spPr>
          <a:xfrm>
            <a:off x="5540188" y="3152001"/>
            <a:ext cx="3121871" cy="276999"/>
          </a:xfrm>
          <a:prstGeom prst="rect">
            <a:avLst/>
          </a:prstGeom>
        </p:spPr>
        <p:txBody>
          <a:bodyPr wrap="square">
            <a:spAutoFit/>
          </a:bodyPr>
          <a:lstStyle/>
          <a:p>
            <a:r>
              <a:rPr lang="en-US" altLang="ja-JP" sz="1200" dirty="0"/>
              <a:t>http://dm-rg.net/news/2020/04/020347.html</a:t>
            </a:r>
            <a:endParaRPr lang="ja-JP" alt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53" y="783926"/>
            <a:ext cx="3810000" cy="230505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820675" y="1302078"/>
            <a:ext cx="3043910" cy="348813"/>
          </a:xfrm>
          <a:prstGeom prst="rect">
            <a:avLst/>
          </a:prstGeom>
        </p:spPr>
        <p:txBody>
          <a:bodyPr wrap="none">
            <a:spAutoFit/>
          </a:bodyPr>
          <a:lstStyle/>
          <a:p>
            <a:pPr>
              <a:lnSpc>
                <a:spcPts val="2000"/>
              </a:lnSpc>
              <a:spcBef>
                <a:spcPts val="0"/>
              </a:spcBef>
            </a:pPr>
            <a:r>
              <a:rPr lang="ja-JP" altLang="en-US" sz="2000" b="1" dirty="0">
                <a:latin typeface="+mn-ea"/>
              </a:rPr>
              <a:t>②抗原検査　</a:t>
            </a:r>
            <a:r>
              <a:rPr lang="en-US" altLang="ja-JP" sz="2000" dirty="0"/>
              <a:t> Antigen test</a:t>
            </a:r>
            <a:endParaRPr lang="ja-JP" altLang="en-US" sz="2000" b="1" dirty="0">
              <a:latin typeface="+mn-ea"/>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202" y="3496236"/>
            <a:ext cx="34575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762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22</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2) </a:t>
            </a:r>
            <a:r>
              <a:rPr lang="ja-JP" altLang="en-US" b="1" dirty="0">
                <a:solidFill>
                  <a:srgbClr val="002060"/>
                </a:solidFill>
                <a:latin typeface="+mn-ea"/>
              </a:rPr>
              <a:t>感染歴の判定</a:t>
            </a:r>
            <a:endParaRPr lang="ja-JP" altLang="en-US" i="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23" y="2611395"/>
            <a:ext cx="7037153" cy="395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874463" y="1597508"/>
            <a:ext cx="7636712" cy="1118255"/>
          </a:xfrm>
          <a:prstGeom prst="rect">
            <a:avLst/>
          </a:prstGeom>
          <a:noFill/>
        </p:spPr>
        <p:txBody>
          <a:bodyPr wrap="square" rtlCol="0">
            <a:spAutoFit/>
          </a:bodyPr>
          <a:lstStyle/>
          <a:p>
            <a:pPr>
              <a:lnSpc>
                <a:spcPts val="2000"/>
              </a:lnSpc>
            </a:pPr>
            <a:r>
              <a:rPr lang="ja-JP" altLang="en-US" dirty="0"/>
              <a:t>　</a:t>
            </a:r>
            <a:r>
              <a:rPr lang="en-US" altLang="ja-JP" dirty="0"/>
              <a:t> SARS-CoV-2</a:t>
            </a:r>
            <a:r>
              <a:rPr lang="ja-JP" altLang="en-US" dirty="0"/>
              <a:t>の侵入によって、発病しなくても体内の免疫反応によって血液中に抗体が作られるはずである。抗体産生には一定の時間がかかるので、感染した直後の判定はできない。しかし、感染したことがあるかどうかを調べることができる。抗体検査では</a:t>
            </a:r>
            <a:r>
              <a:rPr lang="en-US" altLang="ja-JP" dirty="0"/>
              <a:t>IgG</a:t>
            </a:r>
            <a:r>
              <a:rPr lang="ja-JP" altLang="en-US" dirty="0"/>
              <a:t>と</a:t>
            </a:r>
            <a:r>
              <a:rPr lang="en-US" altLang="ja-JP" dirty="0"/>
              <a:t>IgM</a:t>
            </a:r>
            <a:r>
              <a:rPr lang="ja-JP" altLang="en-US" dirty="0"/>
              <a:t>が調べられる。</a:t>
            </a:r>
          </a:p>
        </p:txBody>
      </p:sp>
      <p:sp>
        <p:nvSpPr>
          <p:cNvPr id="3" name="正方形/長方形 2"/>
          <p:cNvSpPr/>
          <p:nvPr/>
        </p:nvSpPr>
        <p:spPr>
          <a:xfrm>
            <a:off x="5795682" y="6292076"/>
            <a:ext cx="2259106" cy="276999"/>
          </a:xfrm>
          <a:prstGeom prst="rect">
            <a:avLst/>
          </a:prstGeom>
        </p:spPr>
        <p:txBody>
          <a:bodyPr wrap="square">
            <a:spAutoFit/>
          </a:bodyPr>
          <a:lstStyle/>
          <a:p>
            <a:r>
              <a:rPr lang="en-US" altLang="ja-JP" sz="1200" dirty="0"/>
              <a:t>doi:10.1001/jama.2020.8259</a:t>
            </a:r>
            <a:endParaRPr lang="ja-JP" altLang="en-US" sz="1200" dirty="0"/>
          </a:p>
        </p:txBody>
      </p:sp>
      <p:sp>
        <p:nvSpPr>
          <p:cNvPr id="5" name="正方形/長方形 4"/>
          <p:cNvSpPr/>
          <p:nvPr/>
        </p:nvSpPr>
        <p:spPr>
          <a:xfrm>
            <a:off x="820675" y="1302078"/>
            <a:ext cx="3573414" cy="348813"/>
          </a:xfrm>
          <a:prstGeom prst="rect">
            <a:avLst/>
          </a:prstGeom>
        </p:spPr>
        <p:txBody>
          <a:bodyPr wrap="none">
            <a:spAutoFit/>
          </a:bodyPr>
          <a:lstStyle/>
          <a:p>
            <a:pPr>
              <a:lnSpc>
                <a:spcPts val="2000"/>
              </a:lnSpc>
              <a:spcBef>
                <a:spcPts val="0"/>
              </a:spcBef>
            </a:pPr>
            <a:r>
              <a:rPr lang="ja-JP" altLang="en-US" sz="2000" b="1" dirty="0">
                <a:latin typeface="+mn-ea"/>
              </a:rPr>
              <a:t>◎抗体検査　　</a:t>
            </a:r>
            <a:r>
              <a:rPr lang="en-US" altLang="ja-JP" sz="2000" dirty="0"/>
              <a:t> Antibody test</a:t>
            </a:r>
            <a:endParaRPr lang="ja-JP" altLang="en-US" sz="2000" b="1" dirty="0">
              <a:latin typeface="+mn-ea"/>
            </a:endParaRPr>
          </a:p>
        </p:txBody>
      </p:sp>
    </p:spTree>
    <p:extLst>
      <p:ext uri="{BB962C8B-B14F-4D97-AF65-F5344CB8AC3E}">
        <p14:creationId xmlns:p14="http://schemas.microsoft.com/office/powerpoint/2010/main" val="286795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23</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2) </a:t>
            </a:r>
            <a:r>
              <a:rPr lang="ja-JP" altLang="en-US" b="1" dirty="0">
                <a:solidFill>
                  <a:srgbClr val="002060"/>
                </a:solidFill>
                <a:latin typeface="+mn-ea"/>
              </a:rPr>
              <a:t>感染歴の判定</a:t>
            </a:r>
            <a:endParaRPr lang="ja-JP" altLang="en-US" i="1" dirty="0"/>
          </a:p>
        </p:txBody>
      </p:sp>
      <p:sp>
        <p:nvSpPr>
          <p:cNvPr id="13" name="テキスト ボックス 12"/>
          <p:cNvSpPr txBox="1"/>
          <p:nvPr/>
        </p:nvSpPr>
        <p:spPr>
          <a:xfrm>
            <a:off x="874462" y="1301674"/>
            <a:ext cx="6286969" cy="1118255"/>
          </a:xfrm>
          <a:prstGeom prst="rect">
            <a:avLst/>
          </a:prstGeom>
          <a:noFill/>
        </p:spPr>
        <p:txBody>
          <a:bodyPr wrap="square" rtlCol="0">
            <a:spAutoFit/>
          </a:bodyPr>
          <a:lstStyle/>
          <a:p>
            <a:pPr>
              <a:lnSpc>
                <a:spcPts val="2000"/>
              </a:lnSpc>
            </a:pPr>
            <a:r>
              <a:rPr lang="ja-JP" altLang="en-US" dirty="0"/>
              <a:t>　抗体検査は風疹や麻疹（はしか）でも行われている。</a:t>
            </a:r>
            <a:r>
              <a:rPr lang="en-US" altLang="ja-JP" dirty="0"/>
              <a:t>SARS-CoV-2</a:t>
            </a:r>
            <a:r>
              <a:rPr lang="ja-JP" altLang="en-US" dirty="0"/>
              <a:t>の場合も、同様なカセット式のキットが販売されている。前ページのグラフから分かるように、発病後</a:t>
            </a:r>
            <a:r>
              <a:rPr lang="en-US" altLang="ja-JP" dirty="0"/>
              <a:t>3</a:t>
            </a:r>
            <a:r>
              <a:rPr lang="ja-JP" altLang="en-US" dirty="0"/>
              <a:t>週間後ぐらいからしか検知されない。</a:t>
            </a:r>
          </a:p>
        </p:txBody>
      </p:sp>
      <p:sp>
        <p:nvSpPr>
          <p:cNvPr id="5" name="正方形/長方形 4"/>
          <p:cNvSpPr/>
          <p:nvPr/>
        </p:nvSpPr>
        <p:spPr>
          <a:xfrm>
            <a:off x="3351821" y="953265"/>
            <a:ext cx="2749471" cy="348813"/>
          </a:xfrm>
          <a:prstGeom prst="rect">
            <a:avLst/>
          </a:prstGeom>
        </p:spPr>
        <p:txBody>
          <a:bodyPr wrap="none">
            <a:spAutoFit/>
          </a:bodyPr>
          <a:lstStyle/>
          <a:p>
            <a:pPr>
              <a:lnSpc>
                <a:spcPts val="2000"/>
              </a:lnSpc>
              <a:spcBef>
                <a:spcPts val="0"/>
              </a:spcBef>
            </a:pPr>
            <a:r>
              <a:rPr lang="ja-JP" altLang="en-US" sz="2000" b="1" dirty="0">
                <a:latin typeface="+mn-ea"/>
              </a:rPr>
              <a:t>◎抗体検査　</a:t>
            </a:r>
            <a:r>
              <a:rPr lang="ja-JP" altLang="en-US" sz="1600" b="1" dirty="0">
                <a:latin typeface="+mn-ea"/>
              </a:rPr>
              <a:t>（つづき）</a:t>
            </a:r>
            <a:endParaRPr lang="ja-JP" altLang="en-US" sz="2000" b="1" dirty="0">
              <a:latin typeface="+mn-ea"/>
            </a:endParaRPr>
          </a:p>
        </p:txBody>
      </p:sp>
      <p:pic>
        <p:nvPicPr>
          <p:cNvPr id="13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0672" t="17358" r="11403" b="2307"/>
          <a:stretch/>
        </p:blipFill>
        <p:spPr bwMode="auto">
          <a:xfrm>
            <a:off x="7134552" y="893804"/>
            <a:ext cx="1211974" cy="257553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874462" y="2507247"/>
            <a:ext cx="7579641" cy="3939540"/>
          </a:xfrm>
          <a:prstGeom prst="rect">
            <a:avLst/>
          </a:prstGeom>
          <a:noFill/>
        </p:spPr>
        <p:txBody>
          <a:bodyPr wrap="square" rtlCol="0">
            <a:spAutoFit/>
          </a:bodyPr>
          <a:lstStyle/>
          <a:p>
            <a:pPr>
              <a:lnSpc>
                <a:spcPts val="2000"/>
              </a:lnSpc>
            </a:pPr>
            <a:r>
              <a:rPr lang="ja-JP" altLang="en-US" dirty="0"/>
              <a:t>　新型コロナウイルスは感染しても無症状の場合がある。</a:t>
            </a:r>
          </a:p>
          <a:p>
            <a:pPr>
              <a:lnSpc>
                <a:spcPts val="2000"/>
              </a:lnSpc>
            </a:pPr>
            <a:r>
              <a:rPr lang="ja-JP" altLang="en-US" dirty="0"/>
              <a:t>抗体があるヒトは免疫ができているので発病しない可能性</a:t>
            </a:r>
          </a:p>
          <a:p>
            <a:pPr>
              <a:lnSpc>
                <a:spcPts val="2000"/>
              </a:lnSpc>
            </a:pPr>
            <a:r>
              <a:rPr lang="ja-JP" altLang="en-US" dirty="0"/>
              <a:t>もあるとも考えられた。厚生労働省は、</a:t>
            </a:r>
            <a:r>
              <a:rPr lang="en-US" altLang="ja-JP" dirty="0"/>
              <a:t>2020</a:t>
            </a:r>
            <a:r>
              <a:rPr lang="ja-JP" altLang="en-US" dirty="0"/>
              <a:t>年</a:t>
            </a:r>
            <a:r>
              <a:rPr lang="en-US" altLang="ja-JP" dirty="0"/>
              <a:t>12</a:t>
            </a:r>
            <a:r>
              <a:rPr lang="ja-JP" altLang="en-US" dirty="0"/>
              <a:t>月に東京</a:t>
            </a:r>
          </a:p>
          <a:p>
            <a:pPr>
              <a:lnSpc>
                <a:spcPts val="2000"/>
              </a:lnSpc>
            </a:pPr>
            <a:r>
              <a:rPr lang="ja-JP" altLang="en-US" dirty="0"/>
              <a:t>都・大阪府・宮城県・愛知県・福岡県において、各都府県</a:t>
            </a:r>
          </a:p>
          <a:p>
            <a:pPr>
              <a:lnSpc>
                <a:spcPts val="2000"/>
              </a:lnSpc>
            </a:pPr>
            <a:r>
              <a:rPr lang="ja-JP" altLang="en-US" dirty="0"/>
              <a:t>により抽出し一般住民計</a:t>
            </a:r>
            <a:r>
              <a:rPr lang="en-US" altLang="ja-JP" dirty="0"/>
              <a:t>15,043</a:t>
            </a:r>
            <a:r>
              <a:rPr lang="ja-JP" altLang="en-US" dirty="0"/>
              <a:t>名を対象に抗体検査を実施した（東京都</a:t>
            </a:r>
            <a:r>
              <a:rPr lang="en-US" altLang="ja-JP" dirty="0"/>
              <a:t>3,399</a:t>
            </a:r>
            <a:r>
              <a:rPr lang="ja-JP" altLang="en-US" dirty="0"/>
              <a:t>名、大阪府</a:t>
            </a:r>
            <a:r>
              <a:rPr lang="en-US" altLang="ja-JP" dirty="0"/>
              <a:t>2,746</a:t>
            </a:r>
            <a:r>
              <a:rPr lang="ja-JP" altLang="en-US" dirty="0"/>
              <a:t>名、宮城県</a:t>
            </a:r>
            <a:r>
              <a:rPr lang="en-US" altLang="ja-JP" dirty="0"/>
              <a:t>2,860</a:t>
            </a:r>
            <a:r>
              <a:rPr lang="ja-JP" altLang="en-US" dirty="0"/>
              <a:t>名、愛知県</a:t>
            </a:r>
            <a:r>
              <a:rPr lang="en-US" altLang="ja-JP" dirty="0"/>
              <a:t>2,960</a:t>
            </a:r>
            <a:r>
              <a:rPr lang="ja-JP" altLang="en-US" dirty="0"/>
              <a:t>名、福岡県</a:t>
            </a:r>
            <a:r>
              <a:rPr lang="en-US" altLang="ja-JP" dirty="0"/>
              <a:t>3,078</a:t>
            </a:r>
            <a:r>
              <a:rPr lang="ja-JP" altLang="en-US" dirty="0"/>
              <a:t>名）。その結果として、各自治体ごとの抗体保有率は、東京都</a:t>
            </a:r>
            <a:r>
              <a:rPr lang="en-US" altLang="ja-JP" dirty="0"/>
              <a:t>1.35%</a:t>
            </a:r>
            <a:r>
              <a:rPr lang="ja-JP" altLang="en-US" dirty="0"/>
              <a:t>、大阪府</a:t>
            </a:r>
            <a:r>
              <a:rPr lang="en-US" altLang="ja-JP" dirty="0"/>
              <a:t>0.69%</a:t>
            </a:r>
            <a:r>
              <a:rPr lang="ja-JP" altLang="en-US" dirty="0"/>
              <a:t>、宮城県</a:t>
            </a:r>
            <a:r>
              <a:rPr lang="en-US" altLang="ja-JP" dirty="0"/>
              <a:t>0.14%</a:t>
            </a:r>
            <a:r>
              <a:rPr lang="ja-JP" altLang="en-US" dirty="0"/>
              <a:t>、愛知県</a:t>
            </a:r>
            <a:r>
              <a:rPr lang="en-US" altLang="ja-JP" dirty="0"/>
              <a:t>0.71%</a:t>
            </a:r>
            <a:r>
              <a:rPr lang="ja-JP" altLang="en-US" dirty="0"/>
              <a:t>、福岡県</a:t>
            </a:r>
            <a:r>
              <a:rPr lang="en-US" altLang="ja-JP" dirty="0"/>
              <a:t>0.42%</a:t>
            </a:r>
            <a:r>
              <a:rPr lang="ja-JP" altLang="en-US" dirty="0"/>
              <a:t>であった。 </a:t>
            </a:r>
            <a:r>
              <a:rPr lang="en-US" altLang="ja-JP" dirty="0"/>
              <a:t>2020</a:t>
            </a:r>
            <a:r>
              <a:rPr lang="ja-JP" altLang="en-US" dirty="0"/>
              <a:t>年</a:t>
            </a:r>
            <a:r>
              <a:rPr lang="en-US" altLang="ja-JP" dirty="0"/>
              <a:t>6</a:t>
            </a:r>
            <a:r>
              <a:rPr lang="ja-JP" altLang="en-US" dirty="0"/>
              <a:t>月に東京、大阪、宮城の</a:t>
            </a:r>
            <a:r>
              <a:rPr lang="en-US" altLang="ja-JP" dirty="0"/>
              <a:t>3</a:t>
            </a:r>
            <a:r>
              <a:rPr lang="ja-JP" altLang="en-US" dirty="0"/>
              <a:t>都府県で住民約</a:t>
            </a:r>
            <a:r>
              <a:rPr lang="en-US" altLang="ja-JP" dirty="0"/>
              <a:t>8000</a:t>
            </a:r>
            <a:r>
              <a:rPr lang="ja-JP" altLang="en-US" dirty="0"/>
              <a:t>人を対象に行われた調査の結果（東京</a:t>
            </a:r>
            <a:r>
              <a:rPr lang="en-US" altLang="ja-JP" dirty="0"/>
              <a:t>0.10</a:t>
            </a:r>
            <a:r>
              <a:rPr lang="ja-JP" altLang="en-US" dirty="0"/>
              <a:t>％、大阪</a:t>
            </a:r>
            <a:r>
              <a:rPr lang="en-US" altLang="ja-JP" dirty="0"/>
              <a:t>0.17</a:t>
            </a:r>
            <a:r>
              <a:rPr lang="ja-JP" altLang="en-US" dirty="0"/>
              <a:t>％、宮城</a:t>
            </a:r>
            <a:r>
              <a:rPr lang="en-US" altLang="ja-JP" dirty="0"/>
              <a:t>0.03</a:t>
            </a:r>
            <a:r>
              <a:rPr lang="ja-JP" altLang="en-US" dirty="0"/>
              <a:t>％）よりは増えているものの、依然として低い値であった。米ニューヨーク州が</a:t>
            </a:r>
            <a:r>
              <a:rPr lang="en-US" altLang="ja-JP" dirty="0"/>
              <a:t>2020</a:t>
            </a:r>
            <a:r>
              <a:rPr lang="ja-JP" altLang="en-US" dirty="0"/>
              <a:t>年</a:t>
            </a:r>
            <a:r>
              <a:rPr lang="en-US" altLang="ja-JP" dirty="0"/>
              <a:t>5</a:t>
            </a:r>
            <a:r>
              <a:rPr lang="ja-JP" altLang="en-US" dirty="0"/>
              <a:t>月上旬に公表した住民</a:t>
            </a:r>
            <a:r>
              <a:rPr lang="en-US" altLang="ja-JP" dirty="0"/>
              <a:t>1</a:t>
            </a:r>
            <a:r>
              <a:rPr lang="ja-JP" altLang="en-US" dirty="0"/>
              <a:t>万</a:t>
            </a:r>
            <a:r>
              <a:rPr lang="en-US" altLang="ja-JP" dirty="0"/>
              <a:t>5000</a:t>
            </a:r>
            <a:r>
              <a:rPr lang="ja-JP" altLang="en-US" dirty="0"/>
              <a:t>人を対象にした抗体検査の結果（</a:t>
            </a:r>
            <a:r>
              <a:rPr lang="en-US" altLang="ja-JP" dirty="0"/>
              <a:t>12.3</a:t>
            </a:r>
            <a:r>
              <a:rPr lang="ja-JP" altLang="en-US" dirty="0"/>
              <a:t>％）と比べても相当低いものである。</a:t>
            </a:r>
          </a:p>
          <a:p>
            <a:pPr>
              <a:lnSpc>
                <a:spcPts val="2000"/>
              </a:lnSpc>
            </a:pPr>
            <a:r>
              <a:rPr lang="ja-JP" altLang="en-US" dirty="0"/>
              <a:t>　</a:t>
            </a:r>
            <a:r>
              <a:rPr lang="en-US" altLang="ja-JP" dirty="0"/>
              <a:t>2021</a:t>
            </a:r>
            <a:r>
              <a:rPr lang="ja-JP" altLang="en-US" dirty="0"/>
              <a:t>年</a:t>
            </a:r>
            <a:r>
              <a:rPr lang="en-US" altLang="ja-JP" dirty="0"/>
              <a:t>5</a:t>
            </a:r>
            <a:r>
              <a:rPr lang="ja-JP" altLang="en-US" dirty="0"/>
              <a:t>月に横浜市立大学の研究グループが、感染後</a:t>
            </a:r>
            <a:r>
              <a:rPr lang="en-US" altLang="ja-JP" dirty="0"/>
              <a:t>1</a:t>
            </a:r>
            <a:r>
              <a:rPr lang="ja-JP" altLang="en-US" dirty="0"/>
              <a:t>年後にも抗体が残っていると研究成果を発表した。。</a:t>
            </a:r>
          </a:p>
        </p:txBody>
      </p:sp>
    </p:spTree>
    <p:extLst>
      <p:ext uri="{BB962C8B-B14F-4D97-AF65-F5344CB8AC3E}">
        <p14:creationId xmlns:p14="http://schemas.microsoft.com/office/powerpoint/2010/main" val="3160309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24</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3) </a:t>
            </a:r>
            <a:r>
              <a:rPr lang="ja-JP" altLang="en-US" b="1" dirty="0">
                <a:solidFill>
                  <a:srgbClr val="002060"/>
                </a:solidFill>
                <a:latin typeface="+mn-ea"/>
              </a:rPr>
              <a:t>治療薬やワクチンの開発</a:t>
            </a:r>
            <a:endParaRPr lang="ja-JP" altLang="en-US" i="1" dirty="0"/>
          </a:p>
        </p:txBody>
      </p:sp>
      <p:sp>
        <p:nvSpPr>
          <p:cNvPr id="13" name="テキスト ボックス 12"/>
          <p:cNvSpPr txBox="1"/>
          <p:nvPr/>
        </p:nvSpPr>
        <p:spPr>
          <a:xfrm>
            <a:off x="861015" y="1649188"/>
            <a:ext cx="7422373" cy="4801314"/>
          </a:xfrm>
          <a:prstGeom prst="rect">
            <a:avLst/>
          </a:prstGeom>
          <a:noFill/>
        </p:spPr>
        <p:txBody>
          <a:bodyPr wrap="square" rtlCol="0">
            <a:spAutoFit/>
          </a:bodyPr>
          <a:lstStyle/>
          <a:p>
            <a:pPr>
              <a:lnSpc>
                <a:spcPts val="2000"/>
              </a:lnSpc>
            </a:pPr>
            <a:r>
              <a:rPr lang="ja-JP" altLang="en-US" dirty="0"/>
              <a:t>　製薬会社などの民間企業や大学、国の研究機関などで</a:t>
            </a:r>
            <a:r>
              <a:rPr lang="en-US" altLang="ja-JP" dirty="0"/>
              <a:t>COVID-19</a:t>
            </a:r>
            <a:r>
              <a:rPr lang="ja-JP" altLang="en-US" dirty="0"/>
              <a:t>の治療薬の開発が取り組まれている。</a:t>
            </a:r>
            <a:r>
              <a:rPr lang="en-US" altLang="ja-JP" dirty="0"/>
              <a:t>SARS-CoV-2</a:t>
            </a:r>
            <a:r>
              <a:rPr lang="ja-JP" altLang="en-US" dirty="0"/>
              <a:t>を直接破壊して撃退するものではないが、ウイルスの侵入方法や増殖のしくみが明らかになってきているので、その防御法もいろいろなものが考案されている。</a:t>
            </a:r>
          </a:p>
          <a:p>
            <a:endParaRPr lang="ja-JP" altLang="en-US" sz="600" dirty="0"/>
          </a:p>
          <a:p>
            <a:pPr>
              <a:lnSpc>
                <a:spcPts val="2000"/>
              </a:lnSpc>
            </a:pPr>
            <a:r>
              <a:rPr lang="ja-JP" altLang="en-US" b="1" dirty="0"/>
              <a:t>・ウイルスの侵入を防ぐ</a:t>
            </a:r>
          </a:p>
          <a:p>
            <a:pPr>
              <a:lnSpc>
                <a:spcPts val="2000"/>
              </a:lnSpc>
            </a:pPr>
            <a:r>
              <a:rPr lang="ja-JP" altLang="en-US" dirty="0"/>
              <a:t>　</a:t>
            </a:r>
            <a:r>
              <a:rPr lang="en-US" altLang="ja-JP" dirty="0"/>
              <a:t> SARS-CoV-2</a:t>
            </a:r>
            <a:r>
              <a:rPr lang="ja-JP" altLang="en-US" dirty="0"/>
              <a:t>は</a:t>
            </a:r>
            <a:r>
              <a:rPr lang="en-US" altLang="ja-JP" dirty="0"/>
              <a:t>ACE2</a:t>
            </a:r>
            <a:r>
              <a:rPr lang="ja-JP" altLang="en-US" dirty="0" err="1"/>
              <a:t>を受</a:t>
            </a:r>
            <a:r>
              <a:rPr lang="ja-JP" altLang="en-US" dirty="0"/>
              <a:t>容体として侵入するのでそれを妨害する。</a:t>
            </a:r>
          </a:p>
          <a:p>
            <a:pPr>
              <a:lnSpc>
                <a:spcPts val="2000"/>
              </a:lnSpc>
            </a:pPr>
            <a:r>
              <a:rPr lang="ja-JP" altLang="en-US" dirty="0"/>
              <a:t>　スパイクタンパク質の分解（切断）を妨害する。</a:t>
            </a:r>
          </a:p>
          <a:p>
            <a:pPr>
              <a:lnSpc>
                <a:spcPts val="2000"/>
              </a:lnSpc>
            </a:pPr>
            <a:r>
              <a:rPr lang="ja-JP" altLang="en-US" b="1" dirty="0"/>
              <a:t>・ウイルスの</a:t>
            </a:r>
            <a:r>
              <a:rPr lang="en-US" altLang="ja-JP" b="1" dirty="0"/>
              <a:t>RNA</a:t>
            </a:r>
            <a:r>
              <a:rPr lang="ja-JP" altLang="en-US" b="1" dirty="0"/>
              <a:t>ポリメラーゼの作用を妨害する</a:t>
            </a:r>
          </a:p>
          <a:p>
            <a:pPr>
              <a:lnSpc>
                <a:spcPts val="2000"/>
              </a:lnSpc>
            </a:pPr>
            <a:r>
              <a:rPr lang="ja-JP" altLang="en-US" dirty="0"/>
              <a:t>　プラス鎖</a:t>
            </a:r>
            <a:r>
              <a:rPr lang="en-US" altLang="ja-JP" dirty="0"/>
              <a:t>RNA</a:t>
            </a:r>
            <a:r>
              <a:rPr lang="ja-JP" altLang="en-US" dirty="0"/>
              <a:t>からマイナス鎖</a:t>
            </a:r>
            <a:r>
              <a:rPr lang="en-US" altLang="ja-JP" dirty="0"/>
              <a:t>RNA</a:t>
            </a:r>
            <a:r>
              <a:rPr lang="ja-JP" altLang="en-US" dirty="0"/>
              <a:t>が作られる過程、マイナス鎖</a:t>
            </a:r>
            <a:r>
              <a:rPr lang="en-US" altLang="ja-JP" dirty="0"/>
              <a:t>RNA</a:t>
            </a:r>
            <a:r>
              <a:rPr lang="ja-JP" altLang="en-US" dirty="0"/>
              <a:t>か</a:t>
            </a:r>
          </a:p>
          <a:p>
            <a:pPr>
              <a:lnSpc>
                <a:spcPts val="2000"/>
              </a:lnSpc>
            </a:pPr>
            <a:r>
              <a:rPr lang="ja-JP" altLang="en-US" dirty="0"/>
              <a:t>　らプラス鎖</a:t>
            </a:r>
            <a:r>
              <a:rPr lang="en-US" altLang="ja-JP" dirty="0"/>
              <a:t>RNA</a:t>
            </a:r>
            <a:r>
              <a:rPr lang="ja-JP" altLang="en-US" dirty="0"/>
              <a:t>が作られる過程を妨害する。レムデシビルなど。</a:t>
            </a:r>
          </a:p>
          <a:p>
            <a:pPr>
              <a:lnSpc>
                <a:spcPts val="2000"/>
              </a:lnSpc>
            </a:pPr>
            <a:r>
              <a:rPr lang="ja-JP" altLang="en-US" b="1" dirty="0"/>
              <a:t>・ゲノム</a:t>
            </a:r>
            <a:r>
              <a:rPr lang="en-US" altLang="ja-JP" b="1" dirty="0"/>
              <a:t>RNA</a:t>
            </a:r>
            <a:r>
              <a:rPr lang="ja-JP" altLang="en-US" b="1" dirty="0"/>
              <a:t>の複製を妨害する</a:t>
            </a:r>
          </a:p>
          <a:p>
            <a:pPr>
              <a:lnSpc>
                <a:spcPts val="2000"/>
              </a:lnSpc>
            </a:pPr>
            <a:r>
              <a:rPr lang="ja-JP" altLang="en-US" b="1" dirty="0"/>
              <a:t>・エクソヌクレアーゼの働きを妨害する</a:t>
            </a:r>
          </a:p>
          <a:p>
            <a:pPr>
              <a:lnSpc>
                <a:spcPts val="2000"/>
              </a:lnSpc>
            </a:pPr>
            <a:r>
              <a:rPr lang="ja-JP" altLang="en-US" dirty="0"/>
              <a:t>　</a:t>
            </a:r>
            <a:r>
              <a:rPr lang="en-US" altLang="ja-JP" dirty="0"/>
              <a:t>RNA</a:t>
            </a:r>
            <a:r>
              <a:rPr lang="ja-JP" altLang="en-US" dirty="0"/>
              <a:t>合成のミスを修復するエクソヌクレアーゼの働きを妨害すれば</a:t>
            </a:r>
          </a:p>
          <a:p>
            <a:pPr>
              <a:lnSpc>
                <a:spcPts val="2000"/>
              </a:lnSpc>
            </a:pPr>
            <a:r>
              <a:rPr lang="ja-JP" altLang="en-US" dirty="0"/>
              <a:t>　欠陥のある</a:t>
            </a:r>
            <a:r>
              <a:rPr lang="en-US" altLang="ja-JP" dirty="0"/>
              <a:t>RNA</a:t>
            </a:r>
            <a:r>
              <a:rPr lang="ja-JP" altLang="en-US" dirty="0"/>
              <a:t>が作られ、正常なウイルスの増殖ができなくなる。</a:t>
            </a:r>
          </a:p>
          <a:p>
            <a:pPr>
              <a:lnSpc>
                <a:spcPts val="2000"/>
              </a:lnSpc>
            </a:pPr>
            <a:r>
              <a:rPr lang="ja-JP" altLang="en-US" b="1" dirty="0"/>
              <a:t>・外部に出ることを阻止する</a:t>
            </a:r>
          </a:p>
          <a:p>
            <a:endParaRPr lang="ja-JP" altLang="en-US" sz="1100" b="1" dirty="0"/>
          </a:p>
          <a:p>
            <a:pPr>
              <a:lnSpc>
                <a:spcPts val="2000"/>
              </a:lnSpc>
            </a:pPr>
            <a:r>
              <a:rPr lang="ja-JP" altLang="en-US" dirty="0"/>
              <a:t>　その他も色々考えられるが、</a:t>
            </a:r>
            <a:r>
              <a:rPr lang="en-US" altLang="ja-JP" dirty="0"/>
              <a:t> SARS-CoV-2</a:t>
            </a:r>
            <a:r>
              <a:rPr lang="ja-JP" altLang="en-US" dirty="0"/>
              <a:t>について不明な点も多く、開発は簡単ではない。現在なお、決定的な治療薬は得られていない。</a:t>
            </a:r>
          </a:p>
        </p:txBody>
      </p:sp>
      <p:sp>
        <p:nvSpPr>
          <p:cNvPr id="5" name="正方形/長方形 4"/>
          <p:cNvSpPr/>
          <p:nvPr/>
        </p:nvSpPr>
        <p:spPr>
          <a:xfrm>
            <a:off x="807227" y="1324919"/>
            <a:ext cx="2053767" cy="348813"/>
          </a:xfrm>
          <a:prstGeom prst="rect">
            <a:avLst/>
          </a:prstGeom>
        </p:spPr>
        <p:txBody>
          <a:bodyPr wrap="none">
            <a:spAutoFit/>
          </a:bodyPr>
          <a:lstStyle/>
          <a:p>
            <a:pPr>
              <a:lnSpc>
                <a:spcPts val="2000"/>
              </a:lnSpc>
              <a:spcBef>
                <a:spcPts val="0"/>
              </a:spcBef>
            </a:pPr>
            <a:r>
              <a:rPr lang="ja-JP" altLang="en-US" sz="2000" b="1" dirty="0">
                <a:latin typeface="+mn-ea"/>
              </a:rPr>
              <a:t>① 治療薬の開発</a:t>
            </a:r>
          </a:p>
        </p:txBody>
      </p:sp>
    </p:spTree>
    <p:extLst>
      <p:ext uri="{BB962C8B-B14F-4D97-AF65-F5344CB8AC3E}">
        <p14:creationId xmlns:p14="http://schemas.microsoft.com/office/powerpoint/2010/main" val="242393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25</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3) </a:t>
            </a:r>
            <a:r>
              <a:rPr lang="ja-JP" altLang="en-US" b="1" dirty="0">
                <a:solidFill>
                  <a:srgbClr val="002060"/>
                </a:solidFill>
                <a:latin typeface="+mn-ea"/>
              </a:rPr>
              <a:t>治療薬やワクチンの開発　</a:t>
            </a:r>
            <a:r>
              <a:rPr lang="ja-JP" altLang="en-US" sz="2000" b="1" dirty="0">
                <a:latin typeface="+mn-ea"/>
              </a:rPr>
              <a:t>（つづき）</a:t>
            </a:r>
            <a:endParaRPr lang="ja-JP" altLang="en-US" sz="2800" b="1" dirty="0">
              <a:latin typeface="+mn-ea"/>
            </a:endParaRPr>
          </a:p>
          <a:p>
            <a:pPr>
              <a:lnSpc>
                <a:spcPts val="2000"/>
              </a:lnSpc>
              <a:spcBef>
                <a:spcPts val="0"/>
              </a:spcBef>
            </a:pPr>
            <a:endParaRPr lang="ja-JP" altLang="en-US" i="1" dirty="0"/>
          </a:p>
        </p:txBody>
      </p:sp>
      <p:sp>
        <p:nvSpPr>
          <p:cNvPr id="13" name="テキスト ボックス 12"/>
          <p:cNvSpPr txBox="1"/>
          <p:nvPr/>
        </p:nvSpPr>
        <p:spPr>
          <a:xfrm>
            <a:off x="861015" y="1662635"/>
            <a:ext cx="7422373" cy="5221942"/>
          </a:xfrm>
          <a:prstGeom prst="rect">
            <a:avLst/>
          </a:prstGeom>
          <a:noFill/>
        </p:spPr>
        <p:txBody>
          <a:bodyPr wrap="square" rtlCol="0">
            <a:spAutoFit/>
          </a:bodyPr>
          <a:lstStyle/>
          <a:p>
            <a:pPr>
              <a:lnSpc>
                <a:spcPts val="1800"/>
              </a:lnSpc>
            </a:pPr>
            <a:r>
              <a:rPr lang="ja-JP" altLang="en-US" dirty="0"/>
              <a:t>　ワクチンは、一次応答を人工的に作り出すもので、抗原に相当するものを体内に入れて抗体を作らせるものである。これにもいろいろな方法がある。ただし、抗体ができたからといって発病しないという補償はなく、変異株に対して有効か、どれだけの期間有効なのかも詳細には分かっていない。有効な抗体（中和抗体とよばれる）は、ウイルスの侵入に関わるスパイクタンパク質をターゲットにするものであり、ウイルスの侵入を防ぐことができる。</a:t>
            </a:r>
          </a:p>
          <a:p>
            <a:pPr>
              <a:lnSpc>
                <a:spcPts val="2000"/>
              </a:lnSpc>
            </a:pPr>
            <a:r>
              <a:rPr lang="ja-JP" altLang="en-US" b="1" dirty="0"/>
              <a:t>・不活性化ウイルス・弱毒化した改変ウイルス</a:t>
            </a:r>
          </a:p>
          <a:p>
            <a:pPr>
              <a:lnSpc>
                <a:spcPts val="2000"/>
              </a:lnSpc>
            </a:pPr>
            <a:r>
              <a:rPr lang="en-US" altLang="ja-JP" dirty="0"/>
              <a:t>    SARS-CoV-2</a:t>
            </a:r>
            <a:r>
              <a:rPr lang="ja-JP" altLang="en-US" dirty="0"/>
              <a:t>と外側だけ同じで病原性のないか弱いウイルスを作り、注射する。ウイルスは細胞内でしか増えないので、培養細胞や鶏卵などの中で増やす必要があり時間がかかる。また、ウイルスのタンパク質は複数あり、それぞれに対する抗体が体内でできるので、侵入に関するスパイクタンパク質に対するもの以外の抗体も生じる。</a:t>
            </a:r>
          </a:p>
          <a:p>
            <a:pPr>
              <a:lnSpc>
                <a:spcPts val="2000"/>
              </a:lnSpc>
            </a:pPr>
            <a:r>
              <a:rPr lang="ja-JP" altLang="en-US" b="1" dirty="0"/>
              <a:t>・遺伝子ワクチン（</a:t>
            </a:r>
            <a:r>
              <a:rPr lang="en-US" altLang="ja-JP" b="1" dirty="0"/>
              <a:t>mRNA</a:t>
            </a:r>
            <a:r>
              <a:rPr lang="ja-JP" altLang="en-US" b="1" dirty="0"/>
              <a:t>ワクチン、</a:t>
            </a:r>
            <a:r>
              <a:rPr lang="en-US" altLang="ja-JP" b="1" dirty="0"/>
              <a:t>DNA</a:t>
            </a:r>
            <a:r>
              <a:rPr lang="ja-JP" altLang="en-US" b="1" dirty="0"/>
              <a:t>ワクチン）</a:t>
            </a:r>
          </a:p>
          <a:p>
            <a:pPr>
              <a:lnSpc>
                <a:spcPts val="2000"/>
              </a:lnSpc>
            </a:pPr>
            <a:r>
              <a:rPr lang="ja-JP" altLang="en-US" dirty="0"/>
              <a:t>    スパイクタンパク質などをコードしている部分の</a:t>
            </a:r>
            <a:r>
              <a:rPr lang="en-US" altLang="ja-JP" dirty="0"/>
              <a:t>mRNA</a:t>
            </a:r>
            <a:r>
              <a:rPr lang="ja-JP" altLang="en-US" dirty="0"/>
              <a:t>を注射すると一部が細胞内に取り込まれ、細胞内でスパイクタンパク質が作られ、これが抗原となって抗体を作るというもの（</a:t>
            </a:r>
            <a:r>
              <a:rPr lang="en-US" altLang="ja-JP" dirty="0"/>
              <a:t>RNA</a:t>
            </a:r>
            <a:r>
              <a:rPr lang="ja-JP" altLang="en-US" dirty="0"/>
              <a:t>ワクチン）。</a:t>
            </a:r>
            <a:r>
              <a:rPr lang="en-US" altLang="ja-JP" dirty="0"/>
              <a:t>mRNA</a:t>
            </a:r>
            <a:r>
              <a:rPr lang="ja-JP" altLang="en-US" dirty="0"/>
              <a:t>に対応した</a:t>
            </a:r>
            <a:r>
              <a:rPr lang="en-US" altLang="ja-JP" dirty="0"/>
              <a:t>DNA</a:t>
            </a:r>
            <a:r>
              <a:rPr lang="ja-JP" altLang="en-US" dirty="0"/>
              <a:t>の形で入れるのが</a:t>
            </a:r>
            <a:r>
              <a:rPr lang="en-US" altLang="ja-JP" dirty="0"/>
              <a:t>DNA</a:t>
            </a:r>
            <a:r>
              <a:rPr lang="ja-JP" altLang="en-US" dirty="0"/>
              <a:t>ワクチンである。比較的短期間で製造できることや、変異株などに対応しやすいという利点があるが、これまで使用された例がないので、未知な部分も多い。</a:t>
            </a:r>
          </a:p>
        </p:txBody>
      </p:sp>
      <p:sp>
        <p:nvSpPr>
          <p:cNvPr id="5" name="正方形/長方形 4"/>
          <p:cNvSpPr/>
          <p:nvPr/>
        </p:nvSpPr>
        <p:spPr>
          <a:xfrm>
            <a:off x="807227" y="1324919"/>
            <a:ext cx="2310248" cy="348813"/>
          </a:xfrm>
          <a:prstGeom prst="rect">
            <a:avLst/>
          </a:prstGeom>
        </p:spPr>
        <p:txBody>
          <a:bodyPr wrap="none">
            <a:spAutoFit/>
          </a:bodyPr>
          <a:lstStyle/>
          <a:p>
            <a:pPr>
              <a:lnSpc>
                <a:spcPts val="2000"/>
              </a:lnSpc>
              <a:spcBef>
                <a:spcPts val="0"/>
              </a:spcBef>
            </a:pPr>
            <a:r>
              <a:rPr lang="ja-JP" altLang="en-US" sz="2000" b="1" dirty="0">
                <a:latin typeface="+mn-ea"/>
              </a:rPr>
              <a:t>② ワクチンの開発</a:t>
            </a:r>
          </a:p>
        </p:txBody>
      </p:sp>
    </p:spTree>
    <p:extLst>
      <p:ext uri="{BB962C8B-B14F-4D97-AF65-F5344CB8AC3E}">
        <p14:creationId xmlns:p14="http://schemas.microsoft.com/office/powerpoint/2010/main" val="990048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26</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3) </a:t>
            </a:r>
            <a:r>
              <a:rPr lang="ja-JP" altLang="en-US" b="1" dirty="0">
                <a:solidFill>
                  <a:srgbClr val="002060"/>
                </a:solidFill>
                <a:latin typeface="+mn-ea"/>
              </a:rPr>
              <a:t>治療薬やワクチンの開発　</a:t>
            </a:r>
            <a:r>
              <a:rPr lang="ja-JP" altLang="en-US" sz="2000" b="1" dirty="0">
                <a:latin typeface="+mn-ea"/>
              </a:rPr>
              <a:t>（つづき）</a:t>
            </a:r>
            <a:endParaRPr lang="ja-JP" altLang="en-US" sz="2800" b="1" dirty="0">
              <a:latin typeface="+mn-ea"/>
            </a:endParaRPr>
          </a:p>
          <a:p>
            <a:pPr>
              <a:lnSpc>
                <a:spcPts val="2000"/>
              </a:lnSpc>
              <a:spcBef>
                <a:spcPts val="0"/>
              </a:spcBef>
            </a:pPr>
            <a:endParaRPr lang="ja-JP" altLang="en-US" i="1" dirty="0"/>
          </a:p>
        </p:txBody>
      </p:sp>
      <p:sp>
        <p:nvSpPr>
          <p:cNvPr id="13" name="テキスト ボックス 12"/>
          <p:cNvSpPr txBox="1"/>
          <p:nvPr/>
        </p:nvSpPr>
        <p:spPr>
          <a:xfrm>
            <a:off x="856638" y="1498062"/>
            <a:ext cx="7422373" cy="5003934"/>
          </a:xfrm>
          <a:prstGeom prst="rect">
            <a:avLst/>
          </a:prstGeom>
          <a:noFill/>
        </p:spPr>
        <p:txBody>
          <a:bodyPr wrap="square" rtlCol="0">
            <a:spAutoFit/>
          </a:bodyPr>
          <a:lstStyle/>
          <a:p>
            <a:pPr>
              <a:lnSpc>
                <a:spcPts val="2200"/>
              </a:lnSpc>
            </a:pPr>
            <a:r>
              <a:rPr lang="ja-JP" altLang="en-US" sz="2400" b="1" dirty="0"/>
              <a:t>③ ファイザー社とモデルナ社の</a:t>
            </a:r>
            <a:r>
              <a:rPr lang="en-US" altLang="ja-JP" sz="2400" b="1" dirty="0"/>
              <a:t>mRNA</a:t>
            </a:r>
            <a:r>
              <a:rPr lang="ja-JP" altLang="en-US" sz="2400" b="1" dirty="0"/>
              <a:t>ワクチン</a:t>
            </a:r>
          </a:p>
          <a:p>
            <a:pPr>
              <a:lnSpc>
                <a:spcPts val="1900"/>
              </a:lnSpc>
            </a:pPr>
            <a:r>
              <a:rPr lang="ja-JP" altLang="en-US" dirty="0"/>
              <a:t>　</a:t>
            </a:r>
            <a:r>
              <a:rPr lang="en-US" altLang="ja-JP" dirty="0"/>
              <a:t>mRNA</a:t>
            </a:r>
            <a:r>
              <a:rPr lang="ja-JP" altLang="en-US" dirty="0"/>
              <a:t>ワクチンでは、スパイクタンパク質の侵入に関わる部分をコードしている</a:t>
            </a:r>
            <a:r>
              <a:rPr lang="en-US" altLang="ja-JP" dirty="0"/>
              <a:t>mRNA</a:t>
            </a:r>
            <a:r>
              <a:rPr lang="ja-JP" altLang="en-US" dirty="0"/>
              <a:t>を作って注射する、というが、</a:t>
            </a:r>
            <a:r>
              <a:rPr lang="en-US" altLang="ja-JP" dirty="0"/>
              <a:t>mRNA</a:t>
            </a:r>
            <a:r>
              <a:rPr lang="ja-JP" altLang="en-US" dirty="0"/>
              <a:t>は不安定でそのまま注射するとすぐに分解されてしまう。そのため、脂質ナノ粒子 </a:t>
            </a:r>
            <a:r>
              <a:rPr lang="en-US" altLang="ja-JP" dirty="0"/>
              <a:t>(LNP) </a:t>
            </a:r>
            <a:r>
              <a:rPr lang="ja-JP" altLang="en-US" dirty="0"/>
              <a:t>で包んで注射する必要がある。脂質の膜は壊れやすいので－</a:t>
            </a:r>
            <a:r>
              <a:rPr lang="en-US" altLang="ja-JP" dirty="0"/>
              <a:t>80℃</a:t>
            </a:r>
            <a:r>
              <a:rPr lang="ja-JP" altLang="en-US" dirty="0"/>
              <a:t>で輸送・保管する必要がある。また、大量の</a:t>
            </a:r>
            <a:r>
              <a:rPr lang="en-US" altLang="ja-JP" dirty="0"/>
              <a:t>mRNA</a:t>
            </a:r>
            <a:r>
              <a:rPr lang="ja-JP" altLang="en-US" dirty="0"/>
              <a:t>を入れてしまうと、ウイルスなどに由来する異常な</a:t>
            </a:r>
            <a:r>
              <a:rPr lang="en-US" altLang="ja-JP" dirty="0"/>
              <a:t>RNA</a:t>
            </a:r>
            <a:r>
              <a:rPr lang="ja-JP" altLang="en-US" dirty="0"/>
              <a:t>として細胞に認識されてしまい、</a:t>
            </a:r>
            <a:r>
              <a:rPr lang="en-US" altLang="ja-JP" dirty="0"/>
              <a:t>Toll</a:t>
            </a:r>
            <a:r>
              <a:rPr lang="ja-JP" altLang="en-US" dirty="0"/>
              <a:t>様受容体 </a:t>
            </a:r>
            <a:r>
              <a:rPr lang="en-US" altLang="ja-JP" dirty="0"/>
              <a:t>(TLR) </a:t>
            </a:r>
            <a:r>
              <a:rPr lang="ja-JP" altLang="en-US" dirty="0"/>
              <a:t>の活性化を引き起こす（自然免疫）。そのため、自然免疫が起動しないように塩基の一部が修飾された</a:t>
            </a:r>
            <a:r>
              <a:rPr lang="en-US" altLang="ja-JP" dirty="0"/>
              <a:t>mRNA</a:t>
            </a:r>
            <a:r>
              <a:rPr lang="ja-JP" altLang="en-US" dirty="0"/>
              <a:t>が用いられる。　</a:t>
            </a:r>
          </a:p>
          <a:p>
            <a:pPr>
              <a:lnSpc>
                <a:spcPts val="1900"/>
              </a:lnSpc>
            </a:pPr>
            <a:r>
              <a:rPr lang="ja-JP" altLang="en-US" dirty="0"/>
              <a:t>　そのほかにも、</a:t>
            </a:r>
            <a:r>
              <a:rPr lang="en-US" altLang="ja-JP" dirty="0"/>
              <a:t>mRNA</a:t>
            </a:r>
            <a:r>
              <a:rPr lang="ja-JP" altLang="en-US" dirty="0"/>
              <a:t>を安定させるいろいろな工夫がなされている。筋肉注射をされた</a:t>
            </a:r>
            <a:r>
              <a:rPr lang="en-US" altLang="ja-JP" dirty="0"/>
              <a:t>mRNA</a:t>
            </a:r>
            <a:r>
              <a:rPr lang="ja-JP" altLang="en-US" dirty="0"/>
              <a:t>は筋肉細胞内に入り、細胞質で直ちにタンパク質が作られる。そのタンパク質は、細胞内の酵素の働きで</a:t>
            </a:r>
            <a:r>
              <a:rPr lang="en-US" altLang="ja-JP" dirty="0"/>
              <a:t>MHC</a:t>
            </a:r>
            <a:r>
              <a:rPr lang="ja-JP" altLang="en-US" dirty="0"/>
              <a:t>クラス</a:t>
            </a:r>
            <a:r>
              <a:rPr lang="en-US" altLang="ja-JP" dirty="0"/>
              <a:t>I</a:t>
            </a:r>
            <a:r>
              <a:rPr lang="ja-JP" altLang="en-US" dirty="0"/>
              <a:t>に提示される。すると、細胞性免疫が活性化される。また、細胞が作り出すウイルスタンパク質は、細胞にとって異物であり、細胞が死ねば、このタンパク質は抗原提示細胞へと輸送され、</a:t>
            </a:r>
            <a:r>
              <a:rPr lang="en-US" altLang="ja-JP" dirty="0"/>
              <a:t>MHC</a:t>
            </a:r>
            <a:r>
              <a:rPr lang="ja-JP" altLang="en-US" dirty="0"/>
              <a:t>クラス</a:t>
            </a:r>
            <a:r>
              <a:rPr lang="en-US" altLang="ja-JP" dirty="0"/>
              <a:t>II</a:t>
            </a:r>
            <a:r>
              <a:rPr lang="ja-JP" altLang="en-US" dirty="0"/>
              <a:t>に提示される。これは、やがて液性免疫の活性化へとつながる。ファイザー社とモデルナ社は、ともにスパイクタンパク質の一部をコードする</a:t>
            </a:r>
            <a:r>
              <a:rPr lang="en-US" altLang="ja-JP" dirty="0"/>
              <a:t>mRNA</a:t>
            </a:r>
            <a:r>
              <a:rPr lang="ja-JP" altLang="en-US" dirty="0"/>
              <a:t>を用いているが、その修飾方法は異なっているようだ。ファイザー社の</a:t>
            </a:r>
            <a:r>
              <a:rPr lang="en-US" altLang="ja-JP" dirty="0"/>
              <a:t>mRNA</a:t>
            </a:r>
            <a:r>
              <a:rPr lang="ja-JP" altLang="en-US" dirty="0"/>
              <a:t>の全長は</a:t>
            </a:r>
            <a:r>
              <a:rPr lang="en-US" altLang="ja-JP" dirty="0"/>
              <a:t>4,284</a:t>
            </a:r>
            <a:r>
              <a:rPr lang="ja-JP" altLang="en-US" dirty="0"/>
              <a:t>塩基でかなり大きなものだ。モデルナ社の製品が－</a:t>
            </a:r>
            <a:r>
              <a:rPr lang="en-US" altLang="ja-JP" dirty="0"/>
              <a:t>20℃</a:t>
            </a:r>
            <a:r>
              <a:rPr lang="ja-JP" altLang="en-US" dirty="0"/>
              <a:t>で輸送・保管できる理由は明らかになっていない。</a:t>
            </a:r>
          </a:p>
        </p:txBody>
      </p:sp>
    </p:spTree>
    <p:extLst>
      <p:ext uri="{BB962C8B-B14F-4D97-AF65-F5344CB8AC3E}">
        <p14:creationId xmlns:p14="http://schemas.microsoft.com/office/powerpoint/2010/main" val="363749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27</a:t>
            </a:fld>
            <a:endParaRPr kumimoji="1" lang="ja-JP" altLang="en-US" sz="2000" dirty="0"/>
          </a:p>
        </p:txBody>
      </p:sp>
      <p:sp>
        <p:nvSpPr>
          <p:cNvPr id="18" name="テキスト プレースホルダー 2"/>
          <p:cNvSpPr txBox="1">
            <a:spLocks/>
          </p:cNvSpPr>
          <p:nvPr/>
        </p:nvSpPr>
        <p:spPr>
          <a:xfrm>
            <a:off x="624475" y="644608"/>
            <a:ext cx="7886700" cy="20044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3) </a:t>
            </a:r>
            <a:r>
              <a:rPr lang="ja-JP" altLang="en-US" b="1" dirty="0">
                <a:solidFill>
                  <a:srgbClr val="002060"/>
                </a:solidFill>
                <a:latin typeface="+mn-ea"/>
              </a:rPr>
              <a:t>治療薬やワクチンの開発　</a:t>
            </a:r>
            <a:r>
              <a:rPr lang="ja-JP" altLang="en-US" sz="2000" b="1" dirty="0">
                <a:latin typeface="+mn-ea"/>
              </a:rPr>
              <a:t>（つづき）</a:t>
            </a:r>
            <a:endParaRPr lang="ja-JP" altLang="en-US" sz="2800" b="1" dirty="0">
              <a:latin typeface="+mn-ea"/>
            </a:endParaRPr>
          </a:p>
          <a:p>
            <a:pPr>
              <a:lnSpc>
                <a:spcPts val="2000"/>
              </a:lnSpc>
              <a:spcBef>
                <a:spcPts val="0"/>
              </a:spcBef>
            </a:pPr>
            <a:endParaRPr lang="ja-JP" altLang="en-US" i="1" dirty="0"/>
          </a:p>
        </p:txBody>
      </p:sp>
      <p:sp>
        <p:nvSpPr>
          <p:cNvPr id="13" name="テキスト ボックス 12"/>
          <p:cNvSpPr txBox="1"/>
          <p:nvPr/>
        </p:nvSpPr>
        <p:spPr>
          <a:xfrm>
            <a:off x="856638" y="1429512"/>
            <a:ext cx="7422373" cy="2913618"/>
          </a:xfrm>
          <a:prstGeom prst="rect">
            <a:avLst/>
          </a:prstGeom>
          <a:noFill/>
        </p:spPr>
        <p:txBody>
          <a:bodyPr wrap="square" rtlCol="0">
            <a:spAutoFit/>
          </a:bodyPr>
          <a:lstStyle/>
          <a:p>
            <a:pPr>
              <a:lnSpc>
                <a:spcPts val="2000"/>
              </a:lnSpc>
            </a:pPr>
            <a:r>
              <a:rPr lang="ja-JP" altLang="en-US" sz="2000" b="1" dirty="0"/>
              <a:t>④ アストラゼネカ社のウイルスベクターワクチン</a:t>
            </a:r>
          </a:p>
          <a:p>
            <a:pPr>
              <a:lnSpc>
                <a:spcPts val="2000"/>
              </a:lnSpc>
            </a:pPr>
            <a:r>
              <a:rPr lang="ja-JP" altLang="en-US" dirty="0"/>
              <a:t>　英アストラゼネカ社のワクチンは、遺伝子を導入するのにチンパンジーに風邪を引き起こすアデノウイルスを用いている。アデノウイルスの</a:t>
            </a:r>
            <a:r>
              <a:rPr lang="en-US" altLang="ja-JP" dirty="0"/>
              <a:t>DNA</a:t>
            </a:r>
            <a:r>
              <a:rPr lang="ja-JP" altLang="en-US" dirty="0"/>
              <a:t>の一部を切り取って、その間に新型コロナウイルスのスパイクタンパクの遺伝子の一部の</a:t>
            </a:r>
            <a:r>
              <a:rPr lang="en-US" altLang="ja-JP" dirty="0"/>
              <a:t>RNA</a:t>
            </a:r>
            <a:r>
              <a:rPr lang="ja-JP" altLang="en-US" dirty="0"/>
              <a:t>（</a:t>
            </a:r>
            <a:r>
              <a:rPr lang="en-US" altLang="ja-JP" dirty="0"/>
              <a:t>mRNA</a:t>
            </a:r>
            <a:r>
              <a:rPr lang="ja-JP" altLang="en-US" dirty="0"/>
              <a:t>）を</a:t>
            </a:r>
            <a:r>
              <a:rPr lang="en-US" altLang="ja-JP" dirty="0"/>
              <a:t>DNA</a:t>
            </a:r>
            <a:r>
              <a:rPr lang="ja-JP" altLang="en-US" dirty="0"/>
              <a:t>に置き換えたものを挟み込みます。細胞に侵入するウイルスがその仕組みをそのまま残しているので、遺伝子を運ぶワクチンとしては高性能と言える。細胞内に入った遺伝子</a:t>
            </a:r>
            <a:r>
              <a:rPr lang="en-US" altLang="ja-JP" dirty="0"/>
              <a:t>DNA</a:t>
            </a:r>
            <a:r>
              <a:rPr lang="ja-JP" altLang="en-US" dirty="0"/>
              <a:t>から</a:t>
            </a:r>
            <a:r>
              <a:rPr lang="en-US" altLang="ja-JP" dirty="0"/>
              <a:t>mRNA</a:t>
            </a:r>
            <a:r>
              <a:rPr lang="ja-JP" altLang="en-US" dirty="0"/>
              <a:t>が作られ、さらにタンパク質が作られる。タンパク質ができたあとに起こることは、</a:t>
            </a:r>
            <a:r>
              <a:rPr lang="en-US" altLang="ja-JP" dirty="0"/>
              <a:t>mRNA</a:t>
            </a:r>
            <a:r>
              <a:rPr lang="ja-JP" altLang="en-US" dirty="0"/>
              <a:t>ワクチンと同じである。このワクチンの接種後にごくまれに血栓ができることがあるとの報告もあり、厚生労働省は承認後も大規模接種に用いないとしている。</a:t>
            </a:r>
          </a:p>
        </p:txBody>
      </p:sp>
    </p:spTree>
    <p:extLst>
      <p:ext uri="{BB962C8B-B14F-4D97-AF65-F5344CB8AC3E}">
        <p14:creationId xmlns:p14="http://schemas.microsoft.com/office/powerpoint/2010/main" val="1653419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28</a:t>
            </a:fld>
            <a:endParaRPr kumimoji="1" lang="ja-JP" altLang="en-US" sz="2000" dirty="0"/>
          </a:p>
        </p:txBody>
      </p:sp>
      <p:sp>
        <p:nvSpPr>
          <p:cNvPr id="18" name="テキスト プレースホルダー 2"/>
          <p:cNvSpPr txBox="1">
            <a:spLocks/>
          </p:cNvSpPr>
          <p:nvPr/>
        </p:nvSpPr>
        <p:spPr>
          <a:xfrm>
            <a:off x="624475" y="644608"/>
            <a:ext cx="7886700" cy="680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(4) </a:t>
            </a:r>
            <a:r>
              <a:rPr lang="ja-JP" altLang="en-US" b="1" dirty="0">
                <a:solidFill>
                  <a:srgbClr val="002060"/>
                </a:solidFill>
                <a:latin typeface="+mn-ea"/>
              </a:rPr>
              <a:t>変異株　</a:t>
            </a:r>
            <a:r>
              <a:rPr lang="en-US" altLang="ja-JP" b="1" dirty="0">
                <a:solidFill>
                  <a:srgbClr val="002060"/>
                </a:solidFill>
                <a:latin typeface="+mn-ea"/>
              </a:rPr>
              <a:t>Variant</a:t>
            </a:r>
            <a:endParaRPr lang="ja-JP" altLang="en-US" sz="2800" b="1" dirty="0">
              <a:latin typeface="+mn-ea"/>
            </a:endParaRPr>
          </a:p>
          <a:p>
            <a:pPr>
              <a:lnSpc>
                <a:spcPts val="2000"/>
              </a:lnSpc>
              <a:spcBef>
                <a:spcPts val="0"/>
              </a:spcBef>
            </a:pPr>
            <a:endParaRPr lang="ja-JP" altLang="en-US" i="1" dirty="0"/>
          </a:p>
        </p:txBody>
      </p:sp>
      <p:sp>
        <p:nvSpPr>
          <p:cNvPr id="13" name="テキスト ボックス 12"/>
          <p:cNvSpPr txBox="1"/>
          <p:nvPr/>
        </p:nvSpPr>
        <p:spPr>
          <a:xfrm>
            <a:off x="861014" y="1228126"/>
            <a:ext cx="7776549" cy="4452501"/>
          </a:xfrm>
          <a:prstGeom prst="rect">
            <a:avLst/>
          </a:prstGeom>
          <a:noFill/>
        </p:spPr>
        <p:txBody>
          <a:bodyPr wrap="square" rtlCol="0">
            <a:spAutoFit/>
          </a:bodyPr>
          <a:lstStyle/>
          <a:p>
            <a:pPr>
              <a:lnSpc>
                <a:spcPts val="2000"/>
              </a:lnSpc>
            </a:pPr>
            <a:r>
              <a:rPr lang="ja-JP" altLang="en-US" dirty="0"/>
              <a:t>　</a:t>
            </a:r>
            <a:r>
              <a:rPr lang="en-US" altLang="ja-JP" dirty="0"/>
              <a:t>SARS-CoV-2</a:t>
            </a:r>
            <a:r>
              <a:rPr lang="ja-JP" altLang="en-US" dirty="0"/>
              <a:t>の侵入はウイルスの</a:t>
            </a:r>
          </a:p>
          <a:p>
            <a:pPr>
              <a:lnSpc>
                <a:spcPts val="2000"/>
              </a:lnSpc>
            </a:pPr>
            <a:r>
              <a:rPr lang="ja-JP" altLang="en-US" dirty="0"/>
              <a:t>スパイクタンパク質と細胞側の</a:t>
            </a:r>
          </a:p>
          <a:p>
            <a:pPr>
              <a:lnSpc>
                <a:spcPts val="2000"/>
              </a:lnSpc>
            </a:pPr>
            <a:r>
              <a:rPr lang="en-US" altLang="ja-JP" dirty="0"/>
              <a:t>ACE2</a:t>
            </a:r>
            <a:r>
              <a:rPr lang="ja-JP" altLang="en-US" dirty="0"/>
              <a:t>タンパク質の結合によって始</a:t>
            </a:r>
          </a:p>
          <a:p>
            <a:pPr>
              <a:lnSpc>
                <a:spcPts val="2000"/>
              </a:lnSpc>
            </a:pPr>
            <a:r>
              <a:rPr lang="ja-JP" altLang="en-US" dirty="0"/>
              <a:t>まる。スパイクタンパク質の形が</a:t>
            </a:r>
          </a:p>
          <a:p>
            <a:pPr>
              <a:lnSpc>
                <a:spcPts val="2000"/>
              </a:lnSpc>
            </a:pPr>
            <a:r>
              <a:rPr lang="ja-JP" altLang="en-US" dirty="0"/>
              <a:t>変化すると</a:t>
            </a:r>
            <a:r>
              <a:rPr lang="en-US" altLang="ja-JP" dirty="0"/>
              <a:t>ACE2</a:t>
            </a:r>
            <a:r>
              <a:rPr lang="ja-JP" altLang="en-US" dirty="0"/>
              <a:t>との結合のしやす</a:t>
            </a:r>
          </a:p>
          <a:p>
            <a:pPr>
              <a:lnSpc>
                <a:spcPts val="2000"/>
              </a:lnSpc>
            </a:pPr>
            <a:r>
              <a:rPr lang="ja-JP" altLang="en-US" dirty="0"/>
              <a:t>さが変わる。タンパク質の形はア</a:t>
            </a:r>
          </a:p>
          <a:p>
            <a:pPr>
              <a:lnSpc>
                <a:spcPts val="2000"/>
              </a:lnSpc>
            </a:pPr>
            <a:r>
              <a:rPr lang="ja-JP" altLang="en-US" dirty="0"/>
              <a:t>ミノ酸が変わると微妙に変化する。</a:t>
            </a:r>
          </a:p>
          <a:p>
            <a:pPr>
              <a:lnSpc>
                <a:spcPts val="2000"/>
              </a:lnSpc>
            </a:pPr>
            <a:r>
              <a:rPr lang="ja-JP" altLang="en-US" dirty="0"/>
              <a:t>結合部分のアミノ酸が変化して、</a:t>
            </a:r>
          </a:p>
          <a:p>
            <a:pPr>
              <a:lnSpc>
                <a:spcPts val="2000"/>
              </a:lnSpc>
            </a:pPr>
            <a:r>
              <a:rPr lang="ja-JP" altLang="en-US" dirty="0"/>
              <a:t>より結合しやすい形（分子の電荷</a:t>
            </a:r>
          </a:p>
          <a:p>
            <a:pPr>
              <a:lnSpc>
                <a:spcPts val="2000"/>
              </a:lnSpc>
            </a:pPr>
            <a:r>
              <a:rPr lang="ja-JP" altLang="en-US" dirty="0"/>
              <a:t>も重要）になれば、「感染しやす</a:t>
            </a:r>
          </a:p>
          <a:p>
            <a:pPr>
              <a:lnSpc>
                <a:spcPts val="2000"/>
              </a:lnSpc>
            </a:pPr>
            <a:r>
              <a:rPr lang="ja-JP" altLang="en-US" dirty="0"/>
              <a:t>く」なる。</a:t>
            </a:r>
          </a:p>
          <a:p>
            <a:pPr>
              <a:lnSpc>
                <a:spcPts val="2000"/>
              </a:lnSpc>
            </a:pPr>
            <a:r>
              <a:rPr lang="ja-JP" altLang="en-US" dirty="0"/>
              <a:t>　</a:t>
            </a:r>
            <a:r>
              <a:rPr lang="en-US" altLang="ja-JP" dirty="0"/>
              <a:t>N501Y </a:t>
            </a:r>
            <a:r>
              <a:rPr lang="ja-JP" altLang="en-US" dirty="0"/>
              <a:t>、</a:t>
            </a:r>
            <a:r>
              <a:rPr lang="en-US" altLang="ja-JP" dirty="0"/>
              <a:t>E484K</a:t>
            </a:r>
            <a:r>
              <a:rPr lang="ja-JP" altLang="en-US" dirty="0"/>
              <a:t>などと呼ばれて</a:t>
            </a:r>
          </a:p>
          <a:p>
            <a:pPr>
              <a:lnSpc>
                <a:spcPts val="2000"/>
              </a:lnSpc>
            </a:pPr>
            <a:r>
              <a:rPr lang="ja-JP" altLang="en-US" dirty="0"/>
              <a:t>いるが、スパイクタンパク質の</a:t>
            </a:r>
          </a:p>
          <a:p>
            <a:pPr>
              <a:lnSpc>
                <a:spcPts val="2000"/>
              </a:lnSpc>
            </a:pPr>
            <a:r>
              <a:rPr lang="en-US" altLang="ja-JP" dirty="0"/>
              <a:t>501</a:t>
            </a:r>
            <a:r>
              <a:rPr lang="ja-JP" altLang="en-US" dirty="0"/>
              <a:t>番目のアミノ酸が</a:t>
            </a:r>
            <a:r>
              <a:rPr lang="en-US" altLang="ja-JP" dirty="0"/>
              <a:t>N</a:t>
            </a:r>
            <a:r>
              <a:rPr lang="ja-JP" altLang="en-US" dirty="0"/>
              <a:t>（アスパラギン）から</a:t>
            </a:r>
            <a:r>
              <a:rPr lang="en-US" altLang="ja-JP" dirty="0"/>
              <a:t>Y</a:t>
            </a:r>
            <a:r>
              <a:rPr lang="ja-JP" altLang="en-US" dirty="0"/>
              <a:t>（チロシン）に変わったものが</a:t>
            </a:r>
            <a:r>
              <a:rPr lang="en-US" altLang="ja-JP" dirty="0"/>
              <a:t>N501Y</a:t>
            </a:r>
            <a:r>
              <a:rPr lang="ja-JP" altLang="en-US" dirty="0"/>
              <a:t>で、</a:t>
            </a:r>
            <a:r>
              <a:rPr lang="en-US" altLang="ja-JP" dirty="0"/>
              <a:t>484</a:t>
            </a:r>
            <a:r>
              <a:rPr lang="ja-JP" altLang="en-US" dirty="0"/>
              <a:t>番目の</a:t>
            </a:r>
            <a:r>
              <a:rPr lang="en-US" altLang="ja-JP" dirty="0"/>
              <a:t>E</a:t>
            </a:r>
            <a:r>
              <a:rPr lang="ja-JP" altLang="en-US" dirty="0"/>
              <a:t>（グルタミン酸）から</a:t>
            </a:r>
            <a:r>
              <a:rPr lang="en-US" altLang="ja-JP" dirty="0"/>
              <a:t>K</a:t>
            </a:r>
            <a:r>
              <a:rPr lang="ja-JP" altLang="en-US" dirty="0"/>
              <a:t>（リシン）に変化したものが</a:t>
            </a:r>
            <a:r>
              <a:rPr lang="en-US" altLang="ja-JP" dirty="0"/>
              <a:t>E484</a:t>
            </a:r>
            <a:r>
              <a:rPr lang="ja-JP" altLang="en-US" dirty="0"/>
              <a:t>である。このアミノ酸の変化はウイルスの遺伝子である</a:t>
            </a:r>
            <a:r>
              <a:rPr lang="en-US" altLang="ja-JP" dirty="0"/>
              <a:t>RNA</a:t>
            </a:r>
            <a:r>
              <a:rPr lang="ja-JP" altLang="en-US" dirty="0"/>
              <a:t>の変化で起こる（</a:t>
            </a:r>
            <a:r>
              <a:rPr lang="en-US" altLang="ja-JP" dirty="0"/>
              <a:t>N501Y </a:t>
            </a:r>
            <a:r>
              <a:rPr lang="ja-JP" altLang="en-US" dirty="0"/>
              <a:t>では</a:t>
            </a:r>
            <a:r>
              <a:rPr lang="en-US" altLang="ja-JP" dirty="0"/>
              <a:t>A→U</a:t>
            </a:r>
            <a:r>
              <a:rPr lang="ja-JP" altLang="en-US" dirty="0"/>
              <a:t>、</a:t>
            </a:r>
            <a:r>
              <a:rPr lang="en-US" altLang="ja-JP" dirty="0"/>
              <a:t>E484K</a:t>
            </a:r>
            <a:r>
              <a:rPr lang="ja-JP" altLang="en-US" dirty="0"/>
              <a:t>では</a:t>
            </a:r>
            <a:r>
              <a:rPr lang="en-US" altLang="ja-JP" dirty="0"/>
              <a:t>G→A</a:t>
            </a:r>
            <a:r>
              <a:rPr lang="ja-JP" altLang="en-US" dirty="0"/>
              <a:t>）。</a:t>
            </a:r>
          </a:p>
        </p:txBody>
      </p:sp>
      <p:pic>
        <p:nvPicPr>
          <p:cNvPr id="10" name="図 9">
            <a:extLst>
              <a:ext uri="{FF2B5EF4-FFF2-40B4-BE49-F238E27FC236}">
                <a16:creationId xmlns:a16="http://schemas.microsoft.com/office/drawing/2014/main" id="{3EBE8468-5FDD-41D3-AC6E-BFA708569300}"/>
              </a:ext>
            </a:extLst>
          </p:cNvPr>
          <p:cNvPicPr/>
          <p:nvPr/>
        </p:nvPicPr>
        <p:blipFill rotWithShape="1">
          <a:blip r:embed="rId3" cstate="print">
            <a:extLst>
              <a:ext uri="{28A0092B-C50C-407E-A947-70E740481C1C}">
                <a14:useLocalDpi xmlns:a14="http://schemas.microsoft.com/office/drawing/2010/main" val="0"/>
              </a:ext>
            </a:extLst>
          </a:blip>
          <a:srcRect l="491" r="4655"/>
          <a:stretch/>
        </p:blipFill>
        <p:spPr bwMode="auto">
          <a:xfrm>
            <a:off x="4383094" y="786876"/>
            <a:ext cx="4254469" cy="3601887"/>
          </a:xfrm>
          <a:prstGeom prst="rect">
            <a:avLst/>
          </a:prstGeom>
          <a:noFill/>
          <a:ln>
            <a:noFill/>
          </a:ln>
          <a:extLst>
            <a:ext uri="{53640926-AAD7-44D8-BBD7-CCE9431645EC}">
              <a14:shadowObscured xmlns:a14="http://schemas.microsoft.com/office/drawing/2010/main"/>
            </a:ext>
          </a:extLst>
        </p:spPr>
      </p:pic>
      <p:sp>
        <p:nvSpPr>
          <p:cNvPr id="11" name="テキスト ボックス 2">
            <a:extLst>
              <a:ext uri="{FF2B5EF4-FFF2-40B4-BE49-F238E27FC236}">
                <a16:creationId xmlns:a16="http://schemas.microsoft.com/office/drawing/2014/main" id="{1BB248B9-FC53-4928-9E40-3D338443B218}"/>
              </a:ext>
            </a:extLst>
          </p:cNvPr>
          <p:cNvSpPr txBox="1">
            <a:spLocks noChangeArrowheads="1"/>
          </p:cNvSpPr>
          <p:nvPr/>
        </p:nvSpPr>
        <p:spPr bwMode="auto">
          <a:xfrm>
            <a:off x="6155408" y="3641330"/>
            <a:ext cx="2482155" cy="323165"/>
          </a:xfrm>
          <a:prstGeom prst="rect">
            <a:avLst/>
          </a:prstGeom>
          <a:noFill/>
          <a:ln w="9525">
            <a:noFill/>
            <a:miter lim="800000"/>
            <a:headEnd/>
            <a:tailEnd/>
          </a:ln>
        </p:spPr>
        <p:txBody>
          <a:bodyPr rot="0" vert="horz" wrap="square" lIns="91440" tIns="45720" rIns="91440" bIns="45720" anchor="t" anchorCtr="0">
            <a:spAutoFit/>
          </a:bodyPr>
          <a:lstStyle/>
          <a:p>
            <a:pPr algn="just">
              <a:lnSpc>
                <a:spcPts val="900"/>
              </a:lnSpc>
            </a:pPr>
            <a:r>
              <a:rPr lang="en-US" sz="800" kern="100">
                <a:effectLst/>
                <a:latin typeface="Century" panose="02040604050505020304" pitchFamily="18" charset="0"/>
                <a:ea typeface="ＭＳ 明朝" panose="02020609040205080304" pitchFamily="17" charset="-128"/>
                <a:cs typeface="Times New Roman" panose="02020603050405020304" pitchFamily="18" charset="0"/>
              </a:rPr>
              <a:t>https://journals.plos.org/plosbiology/article?id=10.1371/journal.pbio.3001237</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246457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29</a:t>
            </a:fld>
            <a:endParaRPr kumimoji="1" lang="ja-JP" altLang="en-US" sz="2000" dirty="0"/>
          </a:p>
        </p:txBody>
      </p:sp>
      <p:sp>
        <p:nvSpPr>
          <p:cNvPr id="18" name="テキスト プレースホルダー 2"/>
          <p:cNvSpPr txBox="1">
            <a:spLocks/>
          </p:cNvSpPr>
          <p:nvPr/>
        </p:nvSpPr>
        <p:spPr>
          <a:xfrm>
            <a:off x="624475" y="644608"/>
            <a:ext cx="7886700" cy="680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ja-JP" altLang="en-US" sz="1800" b="1" dirty="0">
                <a:solidFill>
                  <a:srgbClr val="002060"/>
                </a:solidFill>
                <a:latin typeface="+mn-ea"/>
              </a:rPr>
              <a:t>８－４　新型コロナウイルスとその対策　</a:t>
            </a:r>
            <a:r>
              <a:rPr lang="en-US" altLang="ja-JP" sz="2000" b="1" dirty="0">
                <a:solidFill>
                  <a:srgbClr val="002060"/>
                </a:solidFill>
                <a:latin typeface="+mn-ea"/>
              </a:rPr>
              <a:t>(3) SARS-CoV-2</a:t>
            </a:r>
            <a:r>
              <a:rPr lang="ja-JP" altLang="en-US" sz="2000" b="1" dirty="0" err="1">
                <a:solidFill>
                  <a:srgbClr val="002060"/>
                </a:solidFill>
                <a:latin typeface="+mn-ea"/>
              </a:rPr>
              <a:t>への</a:t>
            </a:r>
            <a:r>
              <a:rPr lang="ja-JP" altLang="en-US" sz="2000" b="1" dirty="0">
                <a:solidFill>
                  <a:srgbClr val="002060"/>
                </a:solidFill>
                <a:latin typeface="+mn-ea"/>
              </a:rPr>
              <a:t>対策</a:t>
            </a:r>
            <a:endParaRPr lang="ja-JP" altLang="en-US" b="1" dirty="0">
              <a:solidFill>
                <a:srgbClr val="002060"/>
              </a:solidFill>
              <a:latin typeface="+mn-ea"/>
            </a:endParaRPr>
          </a:p>
          <a:p>
            <a:pPr>
              <a:lnSpc>
                <a:spcPts val="700"/>
              </a:lnSpc>
            </a:pPr>
            <a:endParaRPr lang="ja-JP" altLang="en-US" sz="1400" dirty="0"/>
          </a:p>
          <a:p>
            <a:pPr>
              <a:lnSpc>
                <a:spcPts val="2000"/>
              </a:lnSpc>
              <a:spcBef>
                <a:spcPts val="0"/>
              </a:spcBef>
            </a:pPr>
            <a:r>
              <a:rPr lang="ja-JP" altLang="en-US" b="1" dirty="0">
                <a:solidFill>
                  <a:srgbClr val="002060"/>
                </a:solidFill>
                <a:latin typeface="+mn-ea"/>
              </a:rPr>
              <a:t> </a:t>
            </a:r>
            <a:r>
              <a:rPr lang="en-US" altLang="ja-JP" b="1" dirty="0">
                <a:solidFill>
                  <a:srgbClr val="002060"/>
                </a:solidFill>
                <a:latin typeface="+mn-ea"/>
              </a:rPr>
              <a:t> (4) </a:t>
            </a:r>
            <a:r>
              <a:rPr lang="ja-JP" altLang="en-US" b="1" dirty="0">
                <a:solidFill>
                  <a:srgbClr val="002060"/>
                </a:solidFill>
                <a:latin typeface="+mn-ea"/>
              </a:rPr>
              <a:t>変異株　</a:t>
            </a:r>
            <a:r>
              <a:rPr lang="en-US" altLang="ja-JP" b="1" dirty="0">
                <a:solidFill>
                  <a:srgbClr val="002060"/>
                </a:solidFill>
                <a:latin typeface="+mn-ea"/>
              </a:rPr>
              <a:t>Variant</a:t>
            </a:r>
            <a:r>
              <a:rPr lang="ja-JP" altLang="en-US" b="1" dirty="0">
                <a:solidFill>
                  <a:srgbClr val="002060"/>
                </a:solidFill>
                <a:latin typeface="+mn-ea"/>
              </a:rPr>
              <a:t>（つづき）</a:t>
            </a:r>
            <a:endParaRPr lang="ja-JP" altLang="en-US" sz="2800" b="1" dirty="0">
              <a:latin typeface="+mn-ea"/>
            </a:endParaRPr>
          </a:p>
          <a:p>
            <a:pPr>
              <a:lnSpc>
                <a:spcPts val="2000"/>
              </a:lnSpc>
              <a:spcBef>
                <a:spcPts val="0"/>
              </a:spcBef>
            </a:pPr>
            <a:endParaRPr lang="ja-JP" altLang="en-US" i="1" dirty="0"/>
          </a:p>
        </p:txBody>
      </p:sp>
      <p:sp>
        <p:nvSpPr>
          <p:cNvPr id="13" name="テキスト ボックス 12"/>
          <p:cNvSpPr txBox="1"/>
          <p:nvPr/>
        </p:nvSpPr>
        <p:spPr>
          <a:xfrm>
            <a:off x="861014" y="1228126"/>
            <a:ext cx="7776549" cy="5221942"/>
          </a:xfrm>
          <a:prstGeom prst="rect">
            <a:avLst/>
          </a:prstGeom>
          <a:noFill/>
        </p:spPr>
        <p:txBody>
          <a:bodyPr wrap="square" rtlCol="0">
            <a:spAutoFit/>
          </a:bodyPr>
          <a:lstStyle/>
          <a:p>
            <a:pPr>
              <a:lnSpc>
                <a:spcPts val="2000"/>
              </a:lnSpc>
            </a:pPr>
            <a:r>
              <a:rPr lang="ja-JP" altLang="en-US" dirty="0"/>
              <a:t>　これらの変異は、侵入後に</a:t>
            </a:r>
            <a:r>
              <a:rPr lang="en-US" altLang="ja-JP" dirty="0"/>
              <a:t>RNA</a:t>
            </a:r>
            <a:r>
              <a:rPr lang="ja-JP" altLang="en-US" dirty="0"/>
              <a:t>が合成されるとき（＋鎖から－鎖へ、さらに－鎖から＋鎖へ）に起こる（細胞外に出たウイルスが変化するわけではない）。</a:t>
            </a:r>
            <a:r>
              <a:rPr lang="en-US" altLang="ja-JP" dirty="0"/>
              <a:t>RNA</a:t>
            </a:r>
            <a:r>
              <a:rPr lang="ja-JP" altLang="en-US" dirty="0"/>
              <a:t>を鋳型として</a:t>
            </a:r>
            <a:r>
              <a:rPr lang="en-US" altLang="ja-JP" dirty="0"/>
              <a:t>RNA</a:t>
            </a:r>
            <a:r>
              <a:rPr lang="ja-JP" altLang="en-US" dirty="0"/>
              <a:t>を作る</a:t>
            </a:r>
            <a:r>
              <a:rPr lang="en-US" altLang="ja-JP" dirty="0"/>
              <a:t>RNA</a:t>
            </a:r>
            <a:r>
              <a:rPr lang="ja-JP" altLang="en-US" dirty="0"/>
              <a:t>依存型</a:t>
            </a:r>
            <a:r>
              <a:rPr lang="en-US" altLang="ja-JP" dirty="0"/>
              <a:t>RNA</a:t>
            </a:r>
            <a:r>
              <a:rPr lang="ja-JP" altLang="en-US" dirty="0"/>
              <a:t>ポリメラーゼが塩基対（</a:t>
            </a:r>
            <a:r>
              <a:rPr lang="en-US" altLang="ja-JP" dirty="0"/>
              <a:t>A</a:t>
            </a:r>
            <a:r>
              <a:rPr lang="ja-JP" altLang="en-US" dirty="0"/>
              <a:t>：</a:t>
            </a:r>
            <a:r>
              <a:rPr lang="en-US" altLang="ja-JP" dirty="0"/>
              <a:t>U</a:t>
            </a:r>
            <a:r>
              <a:rPr lang="ja-JP" altLang="en-US" dirty="0"/>
              <a:t>も</a:t>
            </a:r>
            <a:r>
              <a:rPr lang="en-US" altLang="ja-JP" dirty="0"/>
              <a:t>C</a:t>
            </a:r>
            <a:r>
              <a:rPr lang="ja-JP" altLang="en-US" dirty="0"/>
              <a:t>：</a:t>
            </a:r>
            <a:r>
              <a:rPr lang="en-US" altLang="ja-JP" dirty="0"/>
              <a:t>G</a:t>
            </a:r>
            <a:r>
              <a:rPr lang="ja-JP" altLang="en-US" dirty="0"/>
              <a:t>）を作るときのエラーが変異となる。この酵素はヒトの細胞にはないので、ウイルスゲノム</a:t>
            </a:r>
            <a:r>
              <a:rPr lang="en-US" altLang="ja-JP" dirty="0"/>
              <a:t>RNA</a:t>
            </a:r>
            <a:r>
              <a:rPr lang="ja-JP" altLang="en-US" dirty="0"/>
              <a:t>をもとに作られる（作るのはヒト細胞のリボソーム）。一般的な</a:t>
            </a:r>
            <a:r>
              <a:rPr lang="en-US" altLang="ja-JP" dirty="0"/>
              <a:t>RNA</a:t>
            </a:r>
            <a:r>
              <a:rPr lang="ja-JP" altLang="en-US" dirty="0"/>
              <a:t>ウイルスでは変異は</a:t>
            </a:r>
            <a:r>
              <a:rPr lang="en-US" altLang="ja-JP" dirty="0"/>
              <a:t>10</a:t>
            </a:r>
            <a:r>
              <a:rPr lang="ja-JP" altLang="en-US" dirty="0"/>
              <a:t>－</a:t>
            </a:r>
            <a:r>
              <a:rPr lang="en-US" altLang="ja-JP" dirty="0"/>
              <a:t>3</a:t>
            </a:r>
            <a:r>
              <a:rPr lang="ja-JP" altLang="en-US" dirty="0"/>
              <a:t>～</a:t>
            </a:r>
            <a:r>
              <a:rPr lang="en-US" altLang="ja-JP" dirty="0"/>
              <a:t>10</a:t>
            </a:r>
            <a:r>
              <a:rPr lang="ja-JP" altLang="en-US" dirty="0"/>
              <a:t>－</a:t>
            </a:r>
            <a:r>
              <a:rPr lang="en-US" altLang="ja-JP" dirty="0"/>
              <a:t>5</a:t>
            </a:r>
            <a:r>
              <a:rPr lang="ja-JP" altLang="en-US" dirty="0"/>
              <a:t>程度の頻度で起こるが、コロナウイルスはエクソヌクレアーゼ（</a:t>
            </a:r>
            <a:r>
              <a:rPr lang="en-US" altLang="ja-JP" dirty="0" err="1"/>
              <a:t>ExoN</a:t>
            </a:r>
            <a:r>
              <a:rPr lang="ja-JP" altLang="en-US" dirty="0"/>
              <a:t>、</a:t>
            </a:r>
            <a:r>
              <a:rPr lang="en-US" altLang="ja-JP" dirty="0"/>
              <a:t>RNA</a:t>
            </a:r>
            <a:r>
              <a:rPr lang="ja-JP" altLang="en-US" dirty="0"/>
              <a:t>修復酵素）を持っているために、 変異率は </a:t>
            </a:r>
            <a:r>
              <a:rPr lang="en-US" altLang="ja-JP" dirty="0"/>
              <a:t>10</a:t>
            </a:r>
            <a:r>
              <a:rPr lang="ja-JP" altLang="en-US" dirty="0"/>
              <a:t>－</a:t>
            </a:r>
            <a:r>
              <a:rPr lang="en-US" altLang="ja-JP" dirty="0"/>
              <a:t>6</a:t>
            </a:r>
            <a:r>
              <a:rPr lang="ja-JP" altLang="en-US" dirty="0"/>
              <a:t>～</a:t>
            </a:r>
            <a:r>
              <a:rPr lang="en-US" altLang="ja-JP" dirty="0"/>
              <a:t>10</a:t>
            </a:r>
            <a:r>
              <a:rPr lang="ja-JP" altLang="en-US" dirty="0"/>
              <a:t>－</a:t>
            </a:r>
            <a:r>
              <a:rPr lang="en-US" altLang="ja-JP" dirty="0"/>
              <a:t>7 </a:t>
            </a:r>
            <a:r>
              <a:rPr lang="ja-JP" altLang="en-US" dirty="0"/>
              <a:t>と低い（このことが、他の</a:t>
            </a:r>
            <a:r>
              <a:rPr lang="en-US" altLang="ja-JP" dirty="0"/>
              <a:t>RNA</a:t>
            </a:r>
            <a:r>
              <a:rPr lang="ja-JP" altLang="en-US" dirty="0"/>
              <a:t>ウイルスよりも巨大なゲノムを維持できる理由である）。ウイルスの増殖時に変異が起こるので、ウイルスが増えれば（感染者が多ければ）変異は増えることになる。「従来株と置き換わる」と言われることもあるが、より感染力の高い変異株が出れば、それが広まるので「置き換わる」ことになる。実際には、感染力が弱まる変異も起きているはずであるが、そのようにものは自然消滅してしまう。（より感染力や増殖力の高いものにどんどん変化していくことになる。（「有性生殖」のところで出てきた「赤の女王仮説」の世界である）</a:t>
            </a:r>
          </a:p>
          <a:p>
            <a:pPr>
              <a:lnSpc>
                <a:spcPts val="2000"/>
              </a:lnSpc>
            </a:pPr>
            <a:r>
              <a:rPr lang="ja-JP" altLang="en-US" dirty="0"/>
              <a:t>　今後、さらに感染力の強い変異が起こる可能性もある。また、スパイクタンパク質の変異に注目が集まっているが、その他の部分にも変異は起こっていて、その部分で増殖などがパワーアップする（すでにしている）可能性も否定できない。</a:t>
            </a:r>
          </a:p>
        </p:txBody>
      </p:sp>
    </p:spTree>
    <p:extLst>
      <p:ext uri="{BB962C8B-B14F-4D97-AF65-F5344CB8AC3E}">
        <p14:creationId xmlns:p14="http://schemas.microsoft.com/office/powerpoint/2010/main" val="178433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806FADD-59EB-4677-ACE3-FD008B81EEAD}"/>
              </a:ext>
            </a:extLst>
          </p:cNvPr>
          <p:cNvSpPr>
            <a:spLocks noGrp="1"/>
          </p:cNvSpPr>
          <p:nvPr>
            <p:ph type="sldNum" sz="quarter" idx="12"/>
          </p:nvPr>
        </p:nvSpPr>
        <p:spPr/>
        <p:txBody>
          <a:bodyPr/>
          <a:lstStyle/>
          <a:p>
            <a:fld id="{19EBAAD8-3595-4E33-B656-654044DBF345}" type="slidenum">
              <a:rPr kumimoji="1" lang="ja-JP" altLang="en-US" sz="2000" smtClean="0"/>
              <a:t>3</a:t>
            </a:fld>
            <a:endParaRPr kumimoji="1" lang="ja-JP" altLang="en-US" dirty="0"/>
          </a:p>
        </p:txBody>
      </p:sp>
      <p:sp>
        <p:nvSpPr>
          <p:cNvPr id="7" name="テキスト ボックス 6">
            <a:extLst>
              <a:ext uri="{FF2B5EF4-FFF2-40B4-BE49-F238E27FC236}">
                <a16:creationId xmlns:a16="http://schemas.microsoft.com/office/drawing/2014/main" id="{1D3F3AC2-A81D-497D-8484-AAF8E97DAD0C}"/>
              </a:ext>
            </a:extLst>
          </p:cNvPr>
          <p:cNvSpPr txBox="1"/>
          <p:nvPr/>
        </p:nvSpPr>
        <p:spPr>
          <a:xfrm>
            <a:off x="186754" y="324391"/>
            <a:ext cx="8804842" cy="6214522"/>
          </a:xfrm>
          <a:prstGeom prst="rect">
            <a:avLst/>
          </a:prstGeom>
          <a:noFill/>
        </p:spPr>
        <p:txBody>
          <a:bodyPr wrap="square">
            <a:spAutoFit/>
          </a:bodyPr>
          <a:lstStyle/>
          <a:p>
            <a:r>
              <a:rPr lang="ja-JP" altLang="en-US" sz="2400" b="1" kern="100" dirty="0">
                <a:solidFill>
                  <a:srgbClr val="0070C0"/>
                </a:solidFill>
                <a:effectLst/>
                <a:latin typeface="游ゴシック" panose="020B0400000000000000" pitchFamily="50" charset="-128"/>
                <a:ea typeface="游ゴシック" panose="020B0400000000000000" pitchFamily="50" charset="-128"/>
                <a:cs typeface="Courier New" panose="02070309020205020404" pitchFamily="49" charset="0"/>
              </a:rPr>
              <a:t>アミノ酸を１文字で示すに関連</a:t>
            </a:r>
          </a:p>
          <a:p>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新型コロナウイルス</a:t>
            </a:r>
          </a:p>
          <a:p>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SARS-CoV-2</a:t>
            </a:r>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の変異株</a:t>
            </a:r>
          </a:p>
          <a:p>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800" b="1" kern="100" dirty="0">
                <a:effectLst/>
                <a:latin typeface="游ゴシック" panose="020B0400000000000000" pitchFamily="50" charset="-128"/>
                <a:ea typeface="游ゴシック" panose="020B0400000000000000" pitchFamily="50" charset="-128"/>
                <a:cs typeface="Courier New" panose="02070309020205020404" pitchFamily="49" charset="0"/>
              </a:rPr>
              <a:t>N501Y</a:t>
            </a:r>
            <a:r>
              <a:rPr lang="ja-JP" altLang="ja-JP" sz="2800" b="1" kern="100" dirty="0">
                <a:effectLst/>
                <a:latin typeface="游ゴシック" panose="020B0400000000000000" pitchFamily="50" charset="-128"/>
                <a:ea typeface="游ゴシック" panose="020B0400000000000000" pitchFamily="50" charset="-128"/>
                <a:cs typeface="Courier New" panose="02070309020205020404" pitchFamily="49" charset="0"/>
              </a:rPr>
              <a:t>株、</a:t>
            </a:r>
            <a:r>
              <a:rPr lang="en-US" altLang="ja-JP" sz="2800" b="1" kern="100" dirty="0">
                <a:effectLst/>
                <a:latin typeface="游ゴシック" panose="020B0400000000000000" pitchFamily="50" charset="-128"/>
                <a:ea typeface="游ゴシック" panose="020B0400000000000000" pitchFamily="50" charset="-128"/>
                <a:cs typeface="Courier New" panose="02070309020205020404" pitchFamily="49" charset="0"/>
              </a:rPr>
              <a:t>E484K</a:t>
            </a:r>
            <a:r>
              <a:rPr lang="ja-JP" altLang="ja-JP" sz="2800" b="1" kern="100" dirty="0">
                <a:effectLst/>
                <a:latin typeface="游ゴシック" panose="020B0400000000000000" pitchFamily="50" charset="-128"/>
                <a:ea typeface="游ゴシック" panose="020B0400000000000000" pitchFamily="50" charset="-128"/>
                <a:cs typeface="Courier New" panose="02070309020205020404" pitchFamily="49" charset="0"/>
              </a:rPr>
              <a:t>株</a:t>
            </a:r>
            <a:r>
              <a:rPr lang="ja-JP" altLang="en-US" sz="2800" kern="100" dirty="0">
                <a:effectLst/>
                <a:latin typeface="游ゴシック" panose="020B0400000000000000" pitchFamily="50" charset="-128"/>
                <a:ea typeface="游ゴシック" panose="020B0400000000000000" pitchFamily="50" charset="-128"/>
                <a:cs typeface="Courier New" panose="02070309020205020404" pitchFamily="49" charset="0"/>
              </a:rPr>
              <a:t>とは？　</a:t>
            </a:r>
            <a:endPar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p>
          <a:p>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細胞内に侵入するときに関わる</a:t>
            </a:r>
          </a:p>
          <a:p>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スパイクタンパク質（</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1273</a:t>
            </a:r>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のアミノ酸でできている）の</a:t>
            </a:r>
          </a:p>
          <a:p>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アミノ酸の一部が異なる。⇒立体構造も少し変わる</a:t>
            </a:r>
            <a:endPar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18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N501Y</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株　</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501</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番目のアミノ酸が</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N</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から</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Y</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に変異</a:t>
            </a:r>
          </a:p>
          <a:p>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ja-JP" altLang="ja-JP" sz="20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N</a:t>
            </a:r>
            <a:r>
              <a:rPr lang="ja-JP" altLang="en-US" sz="22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アスパラギン（</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A</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AU</a:t>
            </a:r>
            <a:r>
              <a:rPr lang="ja-JP" altLang="ja-JP" sz="20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A</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AC</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en-US" sz="22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Y</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：チロシン（</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U</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AU</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U</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AC</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p>
          <a:p>
            <a:pPr>
              <a:lnSpc>
                <a:spcPts val="1900"/>
              </a:lnSpc>
            </a:pPr>
            <a:endPar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E484K</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株　</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484</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番目のアミノ酸が</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E</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から</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K</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に変異</a:t>
            </a:r>
          </a:p>
          <a:p>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ja-JP" altLang="ja-JP" sz="20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E</a:t>
            </a:r>
            <a:r>
              <a:rPr lang="ja-JP" altLang="en-US" sz="22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グルタミン酸（</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G</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AA</a:t>
            </a:r>
            <a:r>
              <a:rPr lang="ja-JP" altLang="ja-JP" sz="20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G</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AG</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en-US" sz="22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K</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：リシン（</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A</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AA</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r>
              <a:rPr lang="en-US" altLang="ja-JP" sz="2200" kern="100" dirty="0">
                <a:solidFill>
                  <a:srgbClr val="FF0000"/>
                </a:solidFill>
                <a:effectLst/>
                <a:latin typeface="游ゴシック" panose="020B0400000000000000" pitchFamily="50" charset="-128"/>
                <a:ea typeface="游ゴシック" panose="020B0400000000000000" pitchFamily="50" charset="-128"/>
                <a:cs typeface="Courier New" panose="02070309020205020404" pitchFamily="49" charset="0"/>
              </a:rPr>
              <a:t>A</a:t>
            </a:r>
            <a:r>
              <a:rPr lang="en-US"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AG</a:t>
            </a:r>
            <a:r>
              <a:rPr lang="ja-JP" altLang="ja-JP" sz="22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p>
          <a:p>
            <a:endPar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　　）内は</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DNA</a:t>
            </a:r>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の塩基の変化で、</a:t>
            </a:r>
            <a:r>
              <a:rPr lang="ja-JP" altLang="ja-JP" sz="2400" kern="100" dirty="0">
                <a:latin typeface="游ゴシック" panose="020B0400000000000000" pitchFamily="50" charset="-128"/>
                <a:cs typeface="Courier New" panose="02070309020205020404" pitchFamily="49" charset="0"/>
              </a:rPr>
              <a:t>どちらの変異株もたった</a:t>
            </a:r>
            <a:endParaRPr lang="ja-JP" altLang="en-US" sz="2400" kern="100" dirty="0">
              <a:latin typeface="游ゴシック" panose="020B0400000000000000" pitchFamily="50" charset="-128"/>
              <a:cs typeface="Courier New" panose="02070309020205020404" pitchFamily="49" charset="0"/>
            </a:endParaRPr>
          </a:p>
          <a:p>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1</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つの塩基</a:t>
            </a:r>
            <a:r>
              <a:rPr lang="ja-JP" altLang="ja-JP" sz="2400" kern="100" dirty="0">
                <a:latin typeface="游ゴシック" panose="020B0400000000000000" pitchFamily="50" charset="-128"/>
                <a:cs typeface="Courier New" panose="02070309020205020404" pitchFamily="49" charset="0"/>
              </a:rPr>
              <a:t>が変わっただけ</a:t>
            </a:r>
            <a:r>
              <a:rPr lang="ja-JP" altLang="en-US" sz="2400" kern="100" dirty="0">
                <a:latin typeface="游ゴシック" panose="020B0400000000000000" pitchFamily="50" charset="-128"/>
                <a:cs typeface="Courier New" panose="02070309020205020404" pitchFamily="49" charset="0"/>
              </a:rPr>
              <a:t>（</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A</a:t>
            </a:r>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U</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en-US"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G</a:t>
            </a:r>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r>
              <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rPr>
              <a:t>Ａ</a:t>
            </a:r>
            <a:r>
              <a:rPr lang="ja-JP" altLang="en-US" sz="24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endParaRPr lang="ja-JP" altLang="ja-JP" sz="2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pic>
        <p:nvPicPr>
          <p:cNvPr id="12" name="Picture 4">
            <a:extLst>
              <a:ext uri="{FF2B5EF4-FFF2-40B4-BE49-F238E27FC236}">
                <a16:creationId xmlns:a16="http://schemas.microsoft.com/office/drawing/2014/main" id="{453216FC-58FF-429C-ACB1-581BB833E16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15594" y="217714"/>
            <a:ext cx="3614781" cy="223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2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28650" y="354569"/>
            <a:ext cx="7886700" cy="691221"/>
          </a:xfrm>
        </p:spPr>
        <p:txBody>
          <a:bodyPr>
            <a:normAutofit/>
          </a:bodyPr>
          <a:lstStyle/>
          <a:p>
            <a:pPr>
              <a:lnSpc>
                <a:spcPts val="700"/>
              </a:lnSpc>
              <a:spcBef>
                <a:spcPts val="0"/>
              </a:spcBef>
            </a:pPr>
            <a:r>
              <a:rPr lang="en-US" altLang="ja-JP" dirty="0"/>
              <a:t>  </a:t>
            </a:r>
            <a:endParaRPr lang="ja-JP" altLang="en-US" dirty="0"/>
          </a:p>
          <a:p>
            <a:pPr>
              <a:lnSpc>
                <a:spcPts val="1900"/>
              </a:lnSpc>
            </a:pPr>
            <a:r>
              <a:rPr lang="ja-JP" altLang="en-US" b="1" dirty="0"/>
              <a:t>新型コロナウイルス</a:t>
            </a:r>
            <a:r>
              <a:rPr lang="ja-JP" altLang="en-US" dirty="0"/>
              <a:t>の細胞への侵入</a:t>
            </a:r>
            <a:endParaRPr lang="en-US" altLang="ja-JP" i="1" dirty="0"/>
          </a:p>
          <a:p>
            <a:pPr>
              <a:lnSpc>
                <a:spcPts val="700"/>
              </a:lnSpc>
            </a:pPr>
            <a:endParaRPr lang="en-US" altLang="ja-JP" i="1" dirty="0"/>
          </a:p>
          <a:p>
            <a:pPr>
              <a:lnSpc>
                <a:spcPts val="700"/>
              </a:lnSpc>
            </a:pPr>
            <a:endParaRPr kumimoji="1" lang="ja-JP" altLang="en-US" i="1" dirty="0"/>
          </a:p>
        </p:txBody>
      </p:sp>
      <p:sp>
        <p:nvSpPr>
          <p:cNvPr id="10" name="テキスト ボックス 9"/>
          <p:cNvSpPr txBox="1"/>
          <p:nvPr/>
        </p:nvSpPr>
        <p:spPr>
          <a:xfrm>
            <a:off x="720436" y="879372"/>
            <a:ext cx="7723979" cy="5570756"/>
          </a:xfrm>
          <a:prstGeom prst="rect">
            <a:avLst/>
          </a:prstGeom>
          <a:noFill/>
        </p:spPr>
        <p:txBody>
          <a:bodyPr wrap="square" rtlCol="0">
            <a:spAutoFit/>
          </a:bodyPr>
          <a:lstStyle/>
          <a:p>
            <a:r>
              <a:rPr kumimoji="1" lang="ja-JP" altLang="en-US" dirty="0"/>
              <a:t>ここで</a:t>
            </a:r>
            <a:r>
              <a:rPr kumimoji="1" lang="ja-JP" altLang="en-US" b="1" dirty="0">
                <a:solidFill>
                  <a:srgbClr val="FF0000"/>
                </a:solidFill>
              </a:rPr>
              <a:t>特別講義</a:t>
            </a:r>
          </a:p>
          <a:p>
            <a:endParaRPr kumimoji="1" lang="ja-JP" altLang="en-US" sz="700" dirty="0"/>
          </a:p>
          <a:p>
            <a:r>
              <a:rPr kumimoji="1" lang="ja-JP" altLang="en-US" dirty="0"/>
              <a:t>本講の内容は、新型コロナ</a:t>
            </a:r>
          </a:p>
          <a:p>
            <a:r>
              <a:rPr kumimoji="1" lang="ja-JP" altLang="en-US" dirty="0"/>
              <a:t>ウイルスと関連がある。</a:t>
            </a:r>
          </a:p>
          <a:p>
            <a:endParaRPr kumimoji="1" lang="ja-JP" altLang="en-US" sz="500" dirty="0"/>
          </a:p>
          <a:p>
            <a:r>
              <a:rPr kumimoji="1" lang="ja-JP" altLang="en-US" dirty="0"/>
              <a:t>新型コロナウイルス</a:t>
            </a:r>
          </a:p>
          <a:p>
            <a:r>
              <a:rPr kumimoji="1" lang="en-US" altLang="ja-JP" dirty="0"/>
              <a:t>SARS-CoV-2 </a:t>
            </a:r>
            <a:r>
              <a:rPr kumimoji="1" lang="ja-JP" altLang="en-US" dirty="0"/>
              <a:t>の構造は、図の</a:t>
            </a:r>
          </a:p>
          <a:p>
            <a:r>
              <a:rPr kumimoji="1" lang="ja-JP" altLang="en-US" dirty="0"/>
              <a:t>ように、ゲノム</a:t>
            </a:r>
            <a:r>
              <a:rPr kumimoji="1" lang="en-US" altLang="ja-JP" dirty="0"/>
              <a:t>RNA </a:t>
            </a:r>
            <a:r>
              <a:rPr kumimoji="1" lang="ja-JP" altLang="en-US" dirty="0"/>
              <a:t>を脂質</a:t>
            </a:r>
          </a:p>
          <a:p>
            <a:r>
              <a:rPr kumimoji="1" lang="ja-JP" altLang="en-US" dirty="0"/>
              <a:t>二重層が囲む構造である。</a:t>
            </a:r>
          </a:p>
          <a:p>
            <a:r>
              <a:rPr kumimoji="1" lang="ja-JP" altLang="en-US" dirty="0"/>
              <a:t>　ゲノムには、４つのタン</a:t>
            </a:r>
          </a:p>
          <a:p>
            <a:r>
              <a:rPr kumimoji="1" lang="ja-JP" altLang="en-US" dirty="0"/>
              <a:t>パク質の情報があり、その</a:t>
            </a:r>
          </a:p>
          <a:p>
            <a:r>
              <a:rPr kumimoji="1" lang="ja-JP" altLang="en-US" dirty="0"/>
              <a:t>うちのＳタンパク質の形が</a:t>
            </a:r>
          </a:p>
          <a:p>
            <a:r>
              <a:rPr kumimoji="1" lang="en-US" altLang="ja-JP" dirty="0"/>
              <a:t>｢</a:t>
            </a:r>
            <a:r>
              <a:rPr kumimoji="1" lang="ja-JP" altLang="en-US" dirty="0"/>
              <a:t>コロナ</a:t>
            </a:r>
            <a:r>
              <a:rPr kumimoji="1" lang="en-US" altLang="ja-JP" dirty="0"/>
              <a:t>｣</a:t>
            </a:r>
            <a:r>
              <a:rPr kumimoji="1" lang="ja-JP" altLang="en-US" dirty="0"/>
              <a:t>という名の由来である。このＳタンパク質が気道細胞の細胞膜の</a:t>
            </a:r>
            <a:r>
              <a:rPr kumimoji="1" lang="en-US" altLang="ja-JP" sz="2000" dirty="0"/>
              <a:t>ACE2</a:t>
            </a:r>
            <a:r>
              <a:rPr kumimoji="1" lang="ja-JP" altLang="en-US" dirty="0"/>
              <a:t>受容体と結合し、気道細胞に取り付いて侵入する。</a:t>
            </a:r>
          </a:p>
          <a:p>
            <a:r>
              <a:rPr kumimoji="1" lang="ja-JP" altLang="en-US" dirty="0"/>
              <a:t>　ここでコロナウイルスの</a:t>
            </a:r>
            <a:r>
              <a:rPr kumimoji="1" lang="ja-JP" altLang="en-US" b="1" dirty="0">
                <a:solidFill>
                  <a:srgbClr val="00B0F0"/>
                </a:solidFill>
              </a:rPr>
              <a:t>脂質二重層</a:t>
            </a:r>
            <a:r>
              <a:rPr kumimoji="1" lang="ja-JP" altLang="en-US" dirty="0"/>
              <a:t>に注目。気道細胞の細胞膜と簡単に融合してしまうのはなぜか。実はこの脂質二重層はもともとヒトの細胞のものなのだ。気道細胞内で作られたウイルスタンパク質は、小胞体の膜に埋め込まれゴルジ体に移行して小胞をつくり、次代のウイルスになる。同じ構造の脂質二重層なので簡単に融合できるわけだ。</a:t>
            </a:r>
          </a:p>
          <a:p>
            <a:r>
              <a:rPr kumimoji="1" lang="ja-JP" altLang="en-US" dirty="0"/>
              <a:t>　なお、脂質やタンパク質はアルコールでダメージを受ける。アルコール消毒はウイルス撃退の手段として効果的である。</a:t>
            </a:r>
          </a:p>
        </p:txBody>
      </p:sp>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4</a:t>
            </a:fld>
            <a:endParaRPr kumimoji="1" lang="ja-JP" altLang="en-US" sz="2000" dirty="0"/>
          </a:p>
        </p:txBody>
      </p:sp>
      <p:pic>
        <p:nvPicPr>
          <p:cNvPr id="102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02869" y="865517"/>
            <a:ext cx="4841546" cy="299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982691" y="865517"/>
            <a:ext cx="1330036" cy="461665"/>
          </a:xfrm>
          <a:prstGeom prst="rect">
            <a:avLst/>
          </a:prstGeom>
          <a:noFill/>
        </p:spPr>
        <p:txBody>
          <a:bodyPr wrap="square" rtlCol="0">
            <a:spAutoFit/>
          </a:bodyPr>
          <a:lstStyle/>
          <a:p>
            <a:r>
              <a:rPr lang="zh-CN" altLang="en-US" sz="1200" dirty="0"/>
              <a:t>東京大学医科学研究所</a:t>
            </a:r>
            <a:r>
              <a:rPr lang="en-US" altLang="ja-JP" sz="1200" dirty="0"/>
              <a:t>HP</a:t>
            </a:r>
            <a:r>
              <a:rPr lang="ja-JP" altLang="en-US" sz="1200" dirty="0"/>
              <a:t>より改</a:t>
            </a:r>
            <a:endParaRPr kumimoji="1" lang="ja-JP" altLang="en-US" sz="1200" dirty="0"/>
          </a:p>
        </p:txBody>
      </p:sp>
    </p:spTree>
    <p:extLst>
      <p:ext uri="{BB962C8B-B14F-4D97-AF65-F5344CB8AC3E}">
        <p14:creationId xmlns:p14="http://schemas.microsoft.com/office/powerpoint/2010/main" val="392474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5</a:t>
            </a:fld>
            <a:endParaRPr kumimoji="1" lang="ja-JP" altLang="en-US" sz="2000" dirty="0"/>
          </a:p>
        </p:txBody>
      </p:sp>
      <p:sp>
        <p:nvSpPr>
          <p:cNvPr id="18" name="テキスト プレースホルダー 2"/>
          <p:cNvSpPr txBox="1">
            <a:spLocks/>
          </p:cNvSpPr>
          <p:nvPr/>
        </p:nvSpPr>
        <p:spPr>
          <a:xfrm>
            <a:off x="624475" y="657225"/>
            <a:ext cx="7886700" cy="68579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ts val="700"/>
              </a:lnSpc>
            </a:pPr>
            <a:r>
              <a:rPr lang="en-US" altLang="ja-JP" b="1" dirty="0">
                <a:solidFill>
                  <a:srgbClr val="002060"/>
                </a:solidFill>
                <a:latin typeface="+mn-ea"/>
              </a:rPr>
              <a:t>13</a:t>
            </a:r>
            <a:r>
              <a:rPr lang="ja-JP" altLang="en-US" b="1" dirty="0">
                <a:solidFill>
                  <a:srgbClr val="002060"/>
                </a:solidFill>
              </a:rPr>
              <a:t>－１  </a:t>
            </a:r>
            <a:r>
              <a:rPr lang="ja-JP" altLang="en-US" b="1" dirty="0">
                <a:solidFill>
                  <a:srgbClr val="002060"/>
                </a:solidFill>
                <a:latin typeface="+mn-ea"/>
              </a:rPr>
              <a:t>転写とスプライシング</a:t>
            </a:r>
            <a:endParaRPr lang="en-US" altLang="ja-JP" sz="300" b="1" dirty="0">
              <a:solidFill>
                <a:srgbClr val="002060"/>
              </a:solidFill>
              <a:latin typeface="+mn-ea"/>
            </a:endParaRPr>
          </a:p>
          <a:p>
            <a:pPr>
              <a:lnSpc>
                <a:spcPct val="100000"/>
              </a:lnSpc>
              <a:spcBef>
                <a:spcPts val="0"/>
              </a:spcBef>
            </a:pPr>
            <a:endParaRPr lang="en-US" altLang="ja-JP" sz="300" b="1" dirty="0">
              <a:solidFill>
                <a:srgbClr val="002060"/>
              </a:solidFill>
              <a:latin typeface="+mn-ea"/>
            </a:endParaRPr>
          </a:p>
          <a:p>
            <a:pPr>
              <a:lnSpc>
                <a:spcPct val="100000"/>
              </a:lnSpc>
              <a:spcBef>
                <a:spcPts val="0"/>
              </a:spcBef>
            </a:pPr>
            <a:endParaRPr lang="ja-JP" altLang="en-US" sz="400" b="1" dirty="0">
              <a:solidFill>
                <a:srgbClr val="002060"/>
              </a:solidFill>
              <a:latin typeface="+mn-ea"/>
            </a:endParaRPr>
          </a:p>
          <a:p>
            <a:pPr>
              <a:lnSpc>
                <a:spcPct val="100000"/>
              </a:lnSpc>
              <a:spcBef>
                <a:spcPts val="0"/>
              </a:spcBef>
            </a:pPr>
            <a:endParaRPr lang="ja-JP" altLang="en-US" sz="400" b="1" dirty="0">
              <a:solidFill>
                <a:srgbClr val="002060"/>
              </a:solidFill>
              <a:latin typeface="+mn-ea"/>
            </a:endParaRPr>
          </a:p>
          <a:p>
            <a:pPr>
              <a:lnSpc>
                <a:spcPct val="100000"/>
              </a:lnSpc>
              <a:spcBef>
                <a:spcPts val="0"/>
              </a:spcBef>
            </a:pPr>
            <a:endParaRPr lang="en-US" altLang="ja-JP" sz="400" b="1" dirty="0">
              <a:solidFill>
                <a:srgbClr val="002060"/>
              </a:solidFill>
              <a:latin typeface="+mn-ea"/>
            </a:endParaRPr>
          </a:p>
          <a:p>
            <a:pPr>
              <a:lnSpc>
                <a:spcPts val="700"/>
              </a:lnSpc>
            </a:pPr>
            <a:r>
              <a:rPr lang="en-US" altLang="ja-JP" b="1" dirty="0">
                <a:solidFill>
                  <a:srgbClr val="002060"/>
                </a:solidFill>
                <a:latin typeface="+mn-ea"/>
              </a:rPr>
              <a:t>(4) </a:t>
            </a:r>
            <a:r>
              <a:rPr lang="ja-JP" altLang="en-US" b="1" dirty="0">
                <a:solidFill>
                  <a:srgbClr val="002060"/>
                </a:solidFill>
                <a:latin typeface="+mn-ea"/>
              </a:rPr>
              <a:t>逆転写と</a:t>
            </a:r>
            <a:r>
              <a:rPr lang="en-US" altLang="ja-JP" b="1" dirty="0">
                <a:solidFill>
                  <a:srgbClr val="002060"/>
                </a:solidFill>
                <a:latin typeface="+mn-ea"/>
              </a:rPr>
              <a:t>RNA</a:t>
            </a:r>
            <a:r>
              <a:rPr lang="ja-JP" altLang="en-US" b="1" dirty="0">
                <a:solidFill>
                  <a:srgbClr val="002060"/>
                </a:solidFill>
                <a:latin typeface="+mn-ea"/>
              </a:rPr>
              <a:t>ウイルス</a:t>
            </a:r>
            <a:endParaRPr lang="ja-JP" altLang="en-US" i="1" dirty="0"/>
          </a:p>
        </p:txBody>
      </p:sp>
      <p:sp>
        <p:nvSpPr>
          <p:cNvPr id="7" name="テキスト ボックス 6"/>
          <p:cNvSpPr txBox="1"/>
          <p:nvPr/>
        </p:nvSpPr>
        <p:spPr>
          <a:xfrm>
            <a:off x="686207" y="1385885"/>
            <a:ext cx="7771585" cy="5101397"/>
          </a:xfrm>
          <a:prstGeom prst="rect">
            <a:avLst/>
          </a:prstGeom>
          <a:noFill/>
        </p:spPr>
        <p:txBody>
          <a:bodyPr wrap="square" rtlCol="0">
            <a:spAutoFit/>
          </a:bodyPr>
          <a:lstStyle/>
          <a:p>
            <a:r>
              <a:rPr lang="en-US" altLang="ja-JP" sz="2000" b="1" dirty="0"/>
              <a:t>◎</a:t>
            </a:r>
            <a:r>
              <a:rPr lang="en-US" altLang="ja-JP" sz="2000" b="1" dirty="0">
                <a:latin typeface="+mn-ea"/>
              </a:rPr>
              <a:t>RNA</a:t>
            </a:r>
            <a:r>
              <a:rPr lang="ja-JP" altLang="ja-JP" sz="2000" b="1" dirty="0"/>
              <a:t>ウイルス</a:t>
            </a:r>
          </a:p>
          <a:p>
            <a:pPr>
              <a:lnSpc>
                <a:spcPts val="1900"/>
              </a:lnSpc>
            </a:pPr>
            <a:r>
              <a:rPr lang="ja-JP" altLang="ja-JP" dirty="0"/>
              <a:t>　</a:t>
            </a:r>
            <a:r>
              <a:rPr lang="en-US" altLang="ja-JP" dirty="0"/>
              <a:t>RNA</a:t>
            </a:r>
            <a:r>
              <a:rPr lang="ja-JP" altLang="ja-JP" dirty="0"/>
              <a:t>ウイルス</a:t>
            </a:r>
            <a:r>
              <a:rPr lang="ja-JP" altLang="ja-JP" sz="1600" dirty="0">
                <a:latin typeface="+mn-ea"/>
              </a:rPr>
              <a:t>にも、ゲノムとして、二本鎖</a:t>
            </a:r>
            <a:r>
              <a:rPr lang="en-US" altLang="ja-JP" sz="1600" dirty="0">
                <a:latin typeface="+mn-ea"/>
              </a:rPr>
              <a:t>RNA</a:t>
            </a:r>
            <a:r>
              <a:rPr lang="ja-JP" altLang="ja-JP" sz="1600" dirty="0">
                <a:latin typeface="+mn-ea"/>
              </a:rPr>
              <a:t>をもつもの</a:t>
            </a:r>
            <a:r>
              <a:rPr lang="en-US" altLang="ja-JP" sz="1600" dirty="0">
                <a:latin typeface="+mn-ea"/>
              </a:rPr>
              <a:t>(dsRNA)</a:t>
            </a:r>
            <a:r>
              <a:rPr lang="ja-JP" altLang="ja-JP" sz="1600" dirty="0" err="1">
                <a:latin typeface="+mn-ea"/>
              </a:rPr>
              <a:t>、</a:t>
            </a:r>
            <a:r>
              <a:rPr lang="ja-JP" altLang="ja-JP" sz="1600" dirty="0">
                <a:latin typeface="+mn-ea"/>
              </a:rPr>
              <a:t>一本鎖</a:t>
            </a:r>
            <a:r>
              <a:rPr lang="en-US" altLang="ja-JP" sz="1600" dirty="0">
                <a:latin typeface="+mn-ea"/>
              </a:rPr>
              <a:t>RNA</a:t>
            </a:r>
            <a:r>
              <a:rPr lang="ja-JP" altLang="ja-JP" sz="1600" dirty="0">
                <a:latin typeface="+mn-ea"/>
              </a:rPr>
              <a:t>を持つものがある。一本鎖</a:t>
            </a:r>
            <a:r>
              <a:rPr lang="en-US" altLang="ja-JP" sz="1600" dirty="0">
                <a:latin typeface="+mn-ea"/>
              </a:rPr>
              <a:t>RNA</a:t>
            </a:r>
            <a:r>
              <a:rPr lang="ja-JP" altLang="ja-JP" sz="1600" dirty="0">
                <a:latin typeface="+mn-ea"/>
              </a:rPr>
              <a:t>を持つものにも、一本鎖プラス鎖</a:t>
            </a:r>
            <a:r>
              <a:rPr lang="en-US" altLang="ja-JP" sz="1600" dirty="0">
                <a:latin typeface="+mn-ea"/>
              </a:rPr>
              <a:t>RNA</a:t>
            </a:r>
            <a:r>
              <a:rPr lang="ja-JP" altLang="ja-JP" sz="1600" dirty="0">
                <a:latin typeface="+mn-ea"/>
              </a:rPr>
              <a:t>ウイルスと一本鎖マイナス鎖</a:t>
            </a:r>
            <a:r>
              <a:rPr lang="en-US" altLang="ja-JP" sz="1600" dirty="0">
                <a:latin typeface="+mn-ea"/>
              </a:rPr>
              <a:t>RNA</a:t>
            </a:r>
            <a:r>
              <a:rPr lang="ja-JP" altLang="ja-JP" sz="1600" dirty="0">
                <a:latin typeface="+mn-ea"/>
              </a:rPr>
              <a:t>ウイルスがある。</a:t>
            </a:r>
          </a:p>
          <a:p>
            <a:r>
              <a:rPr lang="ja-JP" altLang="ja-JP" b="1" dirty="0">
                <a:latin typeface="+mn-ea"/>
              </a:rPr>
              <a:t>・二本鎖</a:t>
            </a:r>
            <a:r>
              <a:rPr lang="en-US" altLang="ja-JP" b="1" dirty="0">
                <a:latin typeface="+mn-ea"/>
              </a:rPr>
              <a:t>RNA</a:t>
            </a:r>
            <a:r>
              <a:rPr lang="ja-JP" altLang="ja-JP" b="1" dirty="0">
                <a:latin typeface="+mn-ea"/>
              </a:rPr>
              <a:t>ウイルス</a:t>
            </a:r>
            <a:r>
              <a:rPr lang="en-US" altLang="ja-JP" b="1" dirty="0">
                <a:latin typeface="+mn-ea"/>
              </a:rPr>
              <a:t>(dsRNA)  </a:t>
            </a:r>
            <a:r>
              <a:rPr lang="ja-JP" altLang="ja-JP" sz="1400" dirty="0">
                <a:latin typeface="+mn-ea"/>
              </a:rPr>
              <a:t>例：ロタウイルス</a:t>
            </a:r>
            <a:r>
              <a:rPr lang="ja-JP" altLang="ja-JP" sz="1200" dirty="0">
                <a:latin typeface="+mn-ea"/>
              </a:rPr>
              <a:t>（乳幼児における下痢症などの病原体）</a:t>
            </a:r>
            <a:endParaRPr lang="ja-JP" altLang="ja-JP" sz="1600" dirty="0">
              <a:latin typeface="+mn-ea"/>
            </a:endParaRPr>
          </a:p>
          <a:p>
            <a:endParaRPr lang="ja-JP" altLang="en-US" sz="700" b="1" dirty="0">
              <a:latin typeface="+mn-ea"/>
            </a:endParaRPr>
          </a:p>
          <a:p>
            <a:r>
              <a:rPr lang="ja-JP" altLang="ja-JP" b="1" dirty="0">
                <a:latin typeface="+mn-ea"/>
              </a:rPr>
              <a:t>・一本鎖プラス鎖</a:t>
            </a:r>
            <a:r>
              <a:rPr lang="en-US" altLang="ja-JP" b="1" dirty="0">
                <a:latin typeface="+mn-ea"/>
              </a:rPr>
              <a:t>RNA</a:t>
            </a:r>
            <a:r>
              <a:rPr lang="ja-JP" altLang="ja-JP" b="1" dirty="0">
                <a:latin typeface="+mn-ea"/>
              </a:rPr>
              <a:t>ウイルス</a:t>
            </a:r>
            <a:r>
              <a:rPr lang="en-US" altLang="ja-JP" b="1" dirty="0">
                <a:latin typeface="+mn-ea"/>
              </a:rPr>
              <a:t>(</a:t>
            </a:r>
            <a:r>
              <a:rPr lang="ja-JP" altLang="ja-JP" b="1" dirty="0">
                <a:latin typeface="+mn-ea"/>
              </a:rPr>
              <a:t>＋鎖型</a:t>
            </a:r>
            <a:r>
              <a:rPr lang="en-US" altLang="ja-JP" b="1" dirty="0">
                <a:latin typeface="+mn-ea"/>
              </a:rPr>
              <a:t>)   </a:t>
            </a:r>
            <a:r>
              <a:rPr lang="ja-JP" altLang="ja-JP" sz="1600" dirty="0">
                <a:latin typeface="+mn-ea"/>
              </a:rPr>
              <a:t>　　（</a:t>
            </a:r>
            <a:r>
              <a:rPr lang="en-US" altLang="ja-JP" sz="1600" dirty="0">
                <a:latin typeface="+mn-ea"/>
              </a:rPr>
              <a:t>mRNA</a:t>
            </a:r>
            <a:r>
              <a:rPr lang="ja-JP" altLang="ja-JP" sz="1600" dirty="0">
                <a:latin typeface="+mn-ea"/>
              </a:rPr>
              <a:t>タイプが＋鎖）</a:t>
            </a:r>
          </a:p>
          <a:p>
            <a:pPr marL="271463"/>
            <a:r>
              <a:rPr lang="ja-JP" altLang="ja-JP" sz="1600" dirty="0">
                <a:latin typeface="+mn-ea"/>
              </a:rPr>
              <a:t>　ゲノム自体が</a:t>
            </a:r>
            <a:r>
              <a:rPr lang="en-US" altLang="ja-JP" sz="1600" dirty="0">
                <a:latin typeface="+mn-ea"/>
              </a:rPr>
              <a:t>mRNA</a:t>
            </a:r>
            <a:r>
              <a:rPr lang="ja-JP" altLang="ja-JP" sz="1600" dirty="0">
                <a:latin typeface="+mn-ea"/>
              </a:rPr>
              <a:t>として機能するので、</a:t>
            </a:r>
            <a:r>
              <a:rPr lang="en-US" altLang="ja-JP" sz="1600" dirty="0">
                <a:latin typeface="+mn-ea"/>
              </a:rPr>
              <a:t>RNA</a:t>
            </a:r>
            <a:r>
              <a:rPr lang="ja-JP" altLang="ja-JP" sz="1600" dirty="0">
                <a:latin typeface="+mn-ea"/>
              </a:rPr>
              <a:t>がそのまま翻訳されウイルスタンパク質が作られる。</a:t>
            </a:r>
          </a:p>
          <a:p>
            <a:pPr marL="628650" indent="-185738"/>
            <a:r>
              <a:rPr lang="ja-JP" altLang="ja-JP" sz="1400" dirty="0">
                <a:latin typeface="+mn-ea"/>
              </a:rPr>
              <a:t>例：コロナウイルス（</a:t>
            </a:r>
            <a:r>
              <a:rPr lang="en-US" altLang="ja-JP" sz="1400" dirty="0">
                <a:latin typeface="+mn-ea"/>
              </a:rPr>
              <a:t>SARS</a:t>
            </a:r>
            <a:r>
              <a:rPr lang="ja-JP" altLang="ja-JP" sz="1400" dirty="0" err="1">
                <a:latin typeface="+mn-ea"/>
              </a:rPr>
              <a:t>、</a:t>
            </a:r>
            <a:r>
              <a:rPr lang="en-US" altLang="ja-JP" sz="1400" dirty="0">
                <a:latin typeface="+mn-ea"/>
              </a:rPr>
              <a:t>MERS</a:t>
            </a:r>
            <a:r>
              <a:rPr lang="ja-JP" altLang="ja-JP" sz="1400" dirty="0" err="1">
                <a:latin typeface="+mn-ea"/>
              </a:rPr>
              <a:t>、</a:t>
            </a:r>
            <a:r>
              <a:rPr lang="en-US" altLang="ja-JP" sz="1400" dirty="0">
                <a:latin typeface="+mn-ea"/>
              </a:rPr>
              <a:t>SARS-CoV-2</a:t>
            </a:r>
            <a:r>
              <a:rPr lang="ja-JP" altLang="ja-JP" sz="1400" dirty="0">
                <a:latin typeface="+mn-ea"/>
              </a:rPr>
              <a:t>）、ポリオウイルス、</a:t>
            </a:r>
            <a:r>
              <a:rPr lang="en-US" altLang="ja-JP" sz="1400" dirty="0">
                <a:latin typeface="+mn-ea"/>
              </a:rPr>
              <a:t>A</a:t>
            </a:r>
            <a:r>
              <a:rPr lang="ja-JP" altLang="ja-JP" sz="1400" dirty="0">
                <a:latin typeface="+mn-ea"/>
              </a:rPr>
              <a:t>型肝炎ウイルス、ノロウイルス、風疹ウイルス、黄熱ウイルス、デング熱ウイルス、ジカウイルス、日本脳炎ウイルス、西ナイルウイルス、</a:t>
            </a:r>
            <a:r>
              <a:rPr lang="en-US" altLang="ja-JP" sz="1400" dirty="0">
                <a:latin typeface="+mn-ea"/>
              </a:rPr>
              <a:t>C</a:t>
            </a:r>
            <a:r>
              <a:rPr lang="ja-JP" altLang="ja-JP" sz="1400" dirty="0">
                <a:latin typeface="+mn-ea"/>
              </a:rPr>
              <a:t>型肝炎ウイルス、タバコモザイクウイルス</a:t>
            </a:r>
          </a:p>
          <a:p>
            <a:pPr marL="442913" indent="-442913"/>
            <a:endParaRPr lang="ja-JP" altLang="en-US" sz="800" b="1" dirty="0">
              <a:latin typeface="+mn-ea"/>
            </a:endParaRPr>
          </a:p>
          <a:p>
            <a:pPr marL="442913" indent="-442913"/>
            <a:r>
              <a:rPr lang="ja-JP" altLang="ja-JP" sz="1600" dirty="0">
                <a:latin typeface="+mn-ea"/>
              </a:rPr>
              <a:t>　</a:t>
            </a:r>
            <a:r>
              <a:rPr lang="ja-JP" altLang="ja-JP" sz="1600" b="1" dirty="0">
                <a:latin typeface="+mn-ea"/>
              </a:rPr>
              <a:t>レトロウイルス</a:t>
            </a:r>
            <a:r>
              <a:rPr lang="ja-JP" altLang="ja-JP" sz="1600" dirty="0">
                <a:latin typeface="+mn-ea"/>
              </a:rPr>
              <a:t>　　一本鎖プラス鎖</a:t>
            </a:r>
            <a:r>
              <a:rPr lang="en-US" altLang="ja-JP" sz="1600" dirty="0">
                <a:latin typeface="+mn-ea"/>
              </a:rPr>
              <a:t>RNA</a:t>
            </a:r>
            <a:r>
              <a:rPr lang="ja-JP" altLang="ja-JP" sz="1600" dirty="0">
                <a:latin typeface="+mn-ea"/>
              </a:rPr>
              <a:t>ウイルスのうち、ゲノム</a:t>
            </a:r>
            <a:r>
              <a:rPr lang="en-US" altLang="ja-JP" sz="1600" dirty="0">
                <a:latin typeface="+mn-ea"/>
              </a:rPr>
              <a:t>RNA</a:t>
            </a:r>
            <a:r>
              <a:rPr lang="ja-JP" altLang="ja-JP" sz="1600" dirty="0">
                <a:latin typeface="+mn-ea"/>
              </a:rPr>
              <a:t>をいったん逆転写酵素によって</a:t>
            </a:r>
            <a:r>
              <a:rPr lang="en-US" altLang="ja-JP" sz="1600" dirty="0">
                <a:latin typeface="+mn-ea"/>
              </a:rPr>
              <a:t>DNA</a:t>
            </a:r>
            <a:r>
              <a:rPr lang="ja-JP" altLang="ja-JP" sz="1600" dirty="0">
                <a:latin typeface="+mn-ea"/>
              </a:rPr>
              <a:t>作り、その</a:t>
            </a:r>
            <a:r>
              <a:rPr lang="en-US" altLang="ja-JP" sz="1600" dirty="0">
                <a:latin typeface="+mn-ea"/>
              </a:rPr>
              <a:t>DNA</a:t>
            </a:r>
            <a:r>
              <a:rPr lang="ja-JP" altLang="ja-JP" sz="1600" dirty="0">
                <a:latin typeface="+mn-ea"/>
              </a:rPr>
              <a:t>が遺伝情報として使うもの。</a:t>
            </a:r>
          </a:p>
          <a:p>
            <a:r>
              <a:rPr lang="ja-JP" altLang="ja-JP" sz="1600" dirty="0">
                <a:latin typeface="+mn-ea"/>
              </a:rPr>
              <a:t>　　</a:t>
            </a:r>
            <a:r>
              <a:rPr lang="ja-JP" altLang="ja-JP" sz="1400" dirty="0">
                <a:latin typeface="+mn-ea"/>
              </a:rPr>
              <a:t>例：ヒト免疫不全ウイルス（</a:t>
            </a:r>
            <a:r>
              <a:rPr lang="en-US" altLang="ja-JP" sz="1400" dirty="0">
                <a:latin typeface="+mn-ea"/>
              </a:rPr>
              <a:t>HIV</a:t>
            </a:r>
            <a:r>
              <a:rPr lang="ja-JP" altLang="ja-JP" sz="1400" dirty="0">
                <a:latin typeface="+mn-ea"/>
              </a:rPr>
              <a:t>）、日本脳炎ウイルス</a:t>
            </a:r>
          </a:p>
          <a:p>
            <a:endParaRPr lang="ja-JP" altLang="en-US" sz="800" b="1" dirty="0">
              <a:latin typeface="+mn-ea"/>
            </a:endParaRPr>
          </a:p>
          <a:p>
            <a:r>
              <a:rPr lang="ja-JP" altLang="ja-JP" b="1" dirty="0">
                <a:latin typeface="+mn-ea"/>
              </a:rPr>
              <a:t>・一本鎖マイナス鎖</a:t>
            </a:r>
            <a:r>
              <a:rPr lang="en-US" altLang="ja-JP" b="1" dirty="0">
                <a:latin typeface="+mn-ea"/>
              </a:rPr>
              <a:t>RNA</a:t>
            </a:r>
            <a:r>
              <a:rPr lang="ja-JP" altLang="ja-JP" b="1" dirty="0">
                <a:latin typeface="+mn-ea"/>
              </a:rPr>
              <a:t>ウイルス</a:t>
            </a:r>
            <a:r>
              <a:rPr lang="en-US" altLang="ja-JP" b="1" dirty="0">
                <a:latin typeface="+mn-ea"/>
              </a:rPr>
              <a:t>(</a:t>
            </a:r>
            <a:r>
              <a:rPr lang="ja-JP" altLang="ja-JP" b="1" dirty="0">
                <a:latin typeface="+mn-ea"/>
              </a:rPr>
              <a:t>－鎖型</a:t>
            </a:r>
            <a:r>
              <a:rPr lang="en-US" altLang="ja-JP" b="1" dirty="0">
                <a:latin typeface="+mn-ea"/>
              </a:rPr>
              <a:t>) </a:t>
            </a:r>
            <a:r>
              <a:rPr lang="ja-JP" altLang="ja-JP" sz="1600" dirty="0">
                <a:latin typeface="+mn-ea"/>
              </a:rPr>
              <a:t>（</a:t>
            </a:r>
            <a:r>
              <a:rPr lang="en-US" altLang="ja-JP" sz="1600" dirty="0">
                <a:latin typeface="+mn-ea"/>
              </a:rPr>
              <a:t>mRNA</a:t>
            </a:r>
            <a:r>
              <a:rPr lang="ja-JP" altLang="ja-JP" sz="1600" dirty="0">
                <a:latin typeface="+mn-ea"/>
              </a:rPr>
              <a:t>の相補鎖タイプが</a:t>
            </a:r>
            <a:r>
              <a:rPr lang="ja-JP" altLang="en-US" sz="1600" dirty="0">
                <a:latin typeface="+mn-ea"/>
              </a:rPr>
              <a:t>－</a:t>
            </a:r>
            <a:r>
              <a:rPr lang="ja-JP" altLang="ja-JP" sz="1600" dirty="0">
                <a:latin typeface="+mn-ea"/>
              </a:rPr>
              <a:t>鎖）</a:t>
            </a:r>
          </a:p>
          <a:p>
            <a:pPr marL="271463"/>
            <a:r>
              <a:rPr lang="ja-JP" altLang="en-US" sz="1600" dirty="0">
                <a:latin typeface="+mn-ea"/>
              </a:rPr>
              <a:t>　</a:t>
            </a:r>
            <a:r>
              <a:rPr lang="ja-JP" altLang="ja-JP" sz="1600" dirty="0">
                <a:latin typeface="+mn-ea"/>
              </a:rPr>
              <a:t>ゲノム</a:t>
            </a:r>
            <a:r>
              <a:rPr lang="en-US" altLang="ja-JP" sz="1600" dirty="0">
                <a:latin typeface="+mn-ea"/>
              </a:rPr>
              <a:t>RNA</a:t>
            </a:r>
            <a:r>
              <a:rPr lang="ja-JP" altLang="ja-JP" sz="1600" dirty="0">
                <a:latin typeface="+mn-ea"/>
              </a:rPr>
              <a:t>は、</a:t>
            </a:r>
            <a:r>
              <a:rPr lang="en-US" altLang="ja-JP" sz="1600" dirty="0">
                <a:latin typeface="+mn-ea"/>
              </a:rPr>
              <a:t>mRNA</a:t>
            </a:r>
            <a:r>
              <a:rPr lang="ja-JP" altLang="ja-JP" sz="1600" dirty="0">
                <a:latin typeface="+mn-ea"/>
              </a:rPr>
              <a:t>とは相補的</a:t>
            </a:r>
            <a:r>
              <a:rPr lang="en-US" altLang="ja-JP" sz="1600" dirty="0">
                <a:latin typeface="+mn-ea"/>
              </a:rPr>
              <a:t>RNA</a:t>
            </a:r>
            <a:r>
              <a:rPr lang="ja-JP" altLang="ja-JP" sz="1600" dirty="0">
                <a:latin typeface="+mn-ea"/>
              </a:rPr>
              <a:t>鎖（</a:t>
            </a:r>
            <a:r>
              <a:rPr lang="en-US" altLang="ja-JP" sz="1600" dirty="0">
                <a:latin typeface="+mn-ea"/>
              </a:rPr>
              <a:t>−</a:t>
            </a:r>
            <a:r>
              <a:rPr lang="ja-JP" altLang="ja-JP" sz="1600" dirty="0">
                <a:latin typeface="+mn-ea"/>
              </a:rPr>
              <a:t>鎖型）なので、ウイルスがもつ</a:t>
            </a:r>
            <a:r>
              <a:rPr lang="en-US" altLang="ja-JP" sz="1600" dirty="0">
                <a:latin typeface="+mn-ea"/>
              </a:rPr>
              <a:t>RNA</a:t>
            </a:r>
            <a:r>
              <a:rPr lang="ja-JP" altLang="ja-JP" sz="1600" dirty="0">
                <a:latin typeface="+mn-ea"/>
              </a:rPr>
              <a:t>依存性</a:t>
            </a:r>
            <a:r>
              <a:rPr lang="en-US" altLang="ja-JP" sz="1600" dirty="0">
                <a:latin typeface="+mn-ea"/>
              </a:rPr>
              <a:t>RNA</a:t>
            </a:r>
            <a:r>
              <a:rPr lang="ja-JP" altLang="ja-JP" sz="1600" dirty="0">
                <a:latin typeface="+mn-ea"/>
              </a:rPr>
              <a:t>ポリメラーゼによって＋鎖を作って転写する。</a:t>
            </a:r>
          </a:p>
          <a:p>
            <a:pPr marL="628650" indent="-185738"/>
            <a:r>
              <a:rPr lang="ja-JP" altLang="ja-JP" sz="1400" dirty="0">
                <a:latin typeface="+mn-ea"/>
              </a:rPr>
              <a:t>例：インフルエンザウイルス､センダイウイルス、狂犬病ウイルス、麻疹ウイルス、エボラウイルス</a:t>
            </a:r>
          </a:p>
        </p:txBody>
      </p:sp>
    </p:spTree>
    <p:extLst>
      <p:ext uri="{BB962C8B-B14F-4D97-AF65-F5344CB8AC3E}">
        <p14:creationId xmlns:p14="http://schemas.microsoft.com/office/powerpoint/2010/main" val="120419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7173B88-304E-4BD4-8869-1C608B8852ED}"/>
              </a:ext>
            </a:extLst>
          </p:cNvPr>
          <p:cNvPicPr>
            <a:picLocks noChangeAspect="1"/>
          </p:cNvPicPr>
          <p:nvPr/>
        </p:nvPicPr>
        <p:blipFill>
          <a:blip r:embed="rId2"/>
          <a:stretch>
            <a:fillRect/>
          </a:stretch>
        </p:blipFill>
        <p:spPr>
          <a:xfrm>
            <a:off x="1404592" y="2202714"/>
            <a:ext cx="6334815" cy="3502445"/>
          </a:xfrm>
          <a:prstGeom prst="rect">
            <a:avLst/>
          </a:prstGeom>
        </p:spPr>
      </p:pic>
      <p:sp>
        <p:nvSpPr>
          <p:cNvPr id="6" name="テキスト ボックス 5">
            <a:extLst>
              <a:ext uri="{FF2B5EF4-FFF2-40B4-BE49-F238E27FC236}">
                <a16:creationId xmlns:a16="http://schemas.microsoft.com/office/drawing/2014/main" id="{E6CCE852-6BC2-49E4-9B27-90FCC21FB157}"/>
              </a:ext>
            </a:extLst>
          </p:cNvPr>
          <p:cNvSpPr txBox="1"/>
          <p:nvPr/>
        </p:nvSpPr>
        <p:spPr>
          <a:xfrm>
            <a:off x="422031" y="479165"/>
            <a:ext cx="8206093" cy="523220"/>
          </a:xfrm>
          <a:prstGeom prst="rect">
            <a:avLst/>
          </a:prstGeom>
          <a:noFill/>
        </p:spPr>
        <p:txBody>
          <a:bodyPr wrap="none" rtlCol="0">
            <a:spAutoFit/>
          </a:bodyPr>
          <a:lstStyle/>
          <a:p>
            <a:r>
              <a:rPr kumimoji="1" lang="en-US" altLang="ja-JP" sz="2800" b="1" dirty="0">
                <a:latin typeface="+mn-ea"/>
              </a:rPr>
              <a:t>RNA</a:t>
            </a:r>
            <a:r>
              <a:rPr kumimoji="1" lang="ja-JP" altLang="en-US" sz="2800" b="1" dirty="0">
                <a:latin typeface="+mn-ea"/>
              </a:rPr>
              <a:t>の合成は</a:t>
            </a:r>
            <a:r>
              <a:rPr kumimoji="1" lang="en-US" altLang="ja-JP" sz="2800" b="1" dirty="0">
                <a:latin typeface="+mn-ea"/>
              </a:rPr>
              <a:t>RNA</a:t>
            </a:r>
            <a:r>
              <a:rPr kumimoji="1" lang="ja-JP" altLang="en-US" sz="2800" b="1" dirty="0"/>
              <a:t>ポリメラーゼによって行われる</a:t>
            </a:r>
          </a:p>
        </p:txBody>
      </p:sp>
      <p:sp>
        <p:nvSpPr>
          <p:cNvPr id="7" name="テキスト ボックス 6">
            <a:extLst>
              <a:ext uri="{FF2B5EF4-FFF2-40B4-BE49-F238E27FC236}">
                <a16:creationId xmlns:a16="http://schemas.microsoft.com/office/drawing/2014/main" id="{DDE1CF3B-BE24-4FA4-8936-92518CA76E1A}"/>
              </a:ext>
            </a:extLst>
          </p:cNvPr>
          <p:cNvSpPr txBox="1"/>
          <p:nvPr/>
        </p:nvSpPr>
        <p:spPr>
          <a:xfrm>
            <a:off x="422030" y="1002385"/>
            <a:ext cx="8623495" cy="1200329"/>
          </a:xfrm>
          <a:prstGeom prst="rect">
            <a:avLst/>
          </a:prstGeom>
          <a:noFill/>
        </p:spPr>
        <p:txBody>
          <a:bodyPr wrap="square" rtlCol="0">
            <a:spAutoFit/>
          </a:bodyPr>
          <a:lstStyle/>
          <a:p>
            <a:r>
              <a:rPr kumimoji="1" lang="en-US" altLang="ja-JP" dirty="0">
                <a:latin typeface="+mn-ea"/>
              </a:rPr>
              <a:t>RNA</a:t>
            </a:r>
            <a:r>
              <a:rPr kumimoji="1" lang="ja-JP" altLang="en-US" dirty="0">
                <a:latin typeface="+mn-ea"/>
              </a:rPr>
              <a:t>の合成は</a:t>
            </a:r>
            <a:r>
              <a:rPr kumimoji="1" lang="en-US" altLang="ja-JP" b="1" dirty="0">
                <a:solidFill>
                  <a:srgbClr val="0070C0"/>
                </a:solidFill>
                <a:latin typeface="+mn-ea"/>
              </a:rPr>
              <a:t>RNA</a:t>
            </a:r>
            <a:r>
              <a:rPr kumimoji="1" lang="ja-JP" altLang="en-US" b="1" dirty="0">
                <a:solidFill>
                  <a:srgbClr val="0070C0"/>
                </a:solidFill>
                <a:latin typeface="+mn-ea"/>
              </a:rPr>
              <a:t>依存型</a:t>
            </a:r>
            <a:r>
              <a:rPr kumimoji="1" lang="en-US" altLang="ja-JP" b="1" dirty="0">
                <a:solidFill>
                  <a:srgbClr val="0070C0"/>
                </a:solidFill>
                <a:latin typeface="+mn-ea"/>
              </a:rPr>
              <a:t>RNA</a:t>
            </a:r>
            <a:r>
              <a:rPr kumimoji="1" lang="ja-JP" altLang="en-US" b="1" dirty="0">
                <a:solidFill>
                  <a:srgbClr val="0070C0"/>
                </a:solidFill>
                <a:latin typeface="+mn-ea"/>
              </a:rPr>
              <a:t>ポリメラーゼ</a:t>
            </a:r>
            <a:r>
              <a:rPr kumimoji="1" lang="ja-JP" altLang="en-US" dirty="0">
                <a:latin typeface="+mn-ea"/>
              </a:rPr>
              <a:t>（</a:t>
            </a:r>
            <a:r>
              <a:rPr kumimoji="1" lang="en-US" altLang="ja-JP" dirty="0">
                <a:latin typeface="+mn-ea"/>
              </a:rPr>
              <a:t>RNA-dependent RNA polymerase</a:t>
            </a:r>
            <a:r>
              <a:rPr kumimoji="1" lang="ja-JP" altLang="en-US" dirty="0">
                <a:latin typeface="+mn-ea"/>
              </a:rPr>
              <a:t>）</a:t>
            </a:r>
            <a:endParaRPr kumimoji="1" lang="en-US" altLang="ja-JP" dirty="0">
              <a:latin typeface="+mn-ea"/>
            </a:endParaRPr>
          </a:p>
          <a:p>
            <a:r>
              <a:rPr kumimoji="1" lang="ja-JP" altLang="en-US" dirty="0">
                <a:latin typeface="+mn-ea"/>
              </a:rPr>
              <a:t>によって行われるが、転写の時の</a:t>
            </a:r>
            <a:r>
              <a:rPr kumimoji="1" lang="en-US" altLang="ja-JP" dirty="0">
                <a:latin typeface="+mn-ea"/>
              </a:rPr>
              <a:t>RNA</a:t>
            </a:r>
            <a:r>
              <a:rPr kumimoji="1" lang="ja-JP" altLang="en-US" dirty="0">
                <a:latin typeface="+mn-ea"/>
              </a:rPr>
              <a:t>ポリメラーゼとは違い、</a:t>
            </a:r>
            <a:r>
              <a:rPr kumimoji="1" lang="en-US" altLang="ja-JP" dirty="0">
                <a:latin typeface="+mn-ea"/>
              </a:rPr>
              <a:t>RNA</a:t>
            </a:r>
            <a:r>
              <a:rPr kumimoji="1" lang="ja-JP" altLang="en-US" dirty="0">
                <a:latin typeface="+mn-ea"/>
              </a:rPr>
              <a:t>鎖を鋳型にして塩基対が形成され</a:t>
            </a:r>
            <a:r>
              <a:rPr kumimoji="1" lang="en-US" altLang="ja-JP" dirty="0">
                <a:latin typeface="+mn-ea"/>
              </a:rPr>
              <a:t>RNA</a:t>
            </a:r>
            <a:r>
              <a:rPr kumimoji="1" lang="ja-JP" altLang="en-US" dirty="0">
                <a:latin typeface="+mn-ea"/>
              </a:rPr>
              <a:t>鎖が作られる。</a:t>
            </a:r>
            <a:r>
              <a:rPr kumimoji="1" lang="ja-JP" altLang="en-US" dirty="0"/>
              <a:t>ヒトなどの細胞はこの酵素を持っていないのでウイルスが持ち込んだ遺伝情報をもとに細胞内のリボソームで作られる。</a:t>
            </a:r>
          </a:p>
        </p:txBody>
      </p:sp>
      <p:sp>
        <p:nvSpPr>
          <p:cNvPr id="8" name="スライド番号プレースホルダー 1">
            <a:extLst>
              <a:ext uri="{FF2B5EF4-FFF2-40B4-BE49-F238E27FC236}">
                <a16:creationId xmlns:a16="http://schemas.microsoft.com/office/drawing/2014/main" id="{8B8E2F8C-4724-4FB4-ACA3-E984141E18B3}"/>
              </a:ext>
            </a:extLst>
          </p:cNvPr>
          <p:cNvSpPr>
            <a:spLocks noGrp="1"/>
          </p:cNvSpPr>
          <p:nvPr>
            <p:ph type="sldNum" sz="quarter" idx="12"/>
          </p:nvPr>
        </p:nvSpPr>
        <p:spPr>
          <a:xfrm>
            <a:off x="6457950" y="6356351"/>
            <a:ext cx="2057400" cy="365125"/>
          </a:xfrm>
        </p:spPr>
        <p:txBody>
          <a:bodyPr/>
          <a:lstStyle/>
          <a:p>
            <a:fld id="{19EBAAD8-3595-4E33-B656-654044DBF345}" type="slidenum">
              <a:rPr kumimoji="1" lang="ja-JP" altLang="en-US" sz="2000" smtClean="0"/>
              <a:t>6</a:t>
            </a:fld>
            <a:endParaRPr kumimoji="1" lang="ja-JP" altLang="en-US" sz="2000" dirty="0"/>
          </a:p>
        </p:txBody>
      </p:sp>
      <p:sp>
        <p:nvSpPr>
          <p:cNvPr id="9" name="テキスト ボックス 8">
            <a:extLst>
              <a:ext uri="{FF2B5EF4-FFF2-40B4-BE49-F238E27FC236}">
                <a16:creationId xmlns:a16="http://schemas.microsoft.com/office/drawing/2014/main" id="{85C0E496-B007-4EDD-BE41-901CF1071C65}"/>
              </a:ext>
            </a:extLst>
          </p:cNvPr>
          <p:cNvSpPr txBox="1"/>
          <p:nvPr/>
        </p:nvSpPr>
        <p:spPr>
          <a:xfrm>
            <a:off x="422029" y="5705159"/>
            <a:ext cx="8454685" cy="923330"/>
          </a:xfrm>
          <a:prstGeom prst="rect">
            <a:avLst/>
          </a:prstGeom>
          <a:noFill/>
        </p:spPr>
        <p:txBody>
          <a:bodyPr wrap="square" rtlCol="0">
            <a:spAutoFit/>
          </a:bodyPr>
          <a:lstStyle/>
          <a:p>
            <a:r>
              <a:rPr kumimoji="1" lang="ja-JP" altLang="en-US" dirty="0">
                <a:latin typeface="+mn-ea"/>
              </a:rPr>
              <a:t>新型コロナウイルス</a:t>
            </a:r>
            <a:r>
              <a:rPr kumimoji="1" lang="en-US" altLang="ja-JP" dirty="0">
                <a:latin typeface="+mn-ea"/>
              </a:rPr>
              <a:t>SARS-Cov-2</a:t>
            </a:r>
            <a:r>
              <a:rPr kumimoji="1" lang="ja-JP" altLang="en-US" dirty="0">
                <a:latin typeface="+mn-ea"/>
              </a:rPr>
              <a:t>の</a:t>
            </a:r>
            <a:r>
              <a:rPr kumimoji="1" lang="ja-JP" altLang="en-US" b="1" dirty="0">
                <a:solidFill>
                  <a:srgbClr val="0070C0"/>
                </a:solidFill>
                <a:latin typeface="+mn-ea"/>
              </a:rPr>
              <a:t>変異株</a:t>
            </a:r>
            <a:r>
              <a:rPr kumimoji="1" lang="ja-JP" altLang="en-US" dirty="0">
                <a:latin typeface="+mn-ea"/>
              </a:rPr>
              <a:t>が話題になっているが、宿主細胞内で</a:t>
            </a:r>
            <a:r>
              <a:rPr kumimoji="1" lang="en-US" altLang="ja-JP" dirty="0">
                <a:latin typeface="+mn-ea"/>
              </a:rPr>
              <a:t>RNA</a:t>
            </a:r>
            <a:r>
              <a:rPr kumimoji="1" lang="ja-JP" altLang="en-US" dirty="0">
                <a:latin typeface="+mn-ea"/>
              </a:rPr>
              <a:t>が合成される（塩基対を作る）ときに、通常の塩基対ではなくミスが起こって変異株ができる。放出されたウイルスの</a:t>
            </a:r>
            <a:r>
              <a:rPr kumimoji="1" lang="en-US" altLang="ja-JP" dirty="0">
                <a:latin typeface="+mn-ea"/>
              </a:rPr>
              <a:t>RNA</a:t>
            </a:r>
            <a:r>
              <a:rPr kumimoji="1" lang="ja-JP" altLang="en-US" dirty="0">
                <a:latin typeface="+mn-ea"/>
              </a:rPr>
              <a:t>が変化することはない。</a:t>
            </a:r>
            <a:endParaRPr kumimoji="1" lang="ja-JP" altLang="en-US" dirty="0"/>
          </a:p>
        </p:txBody>
      </p:sp>
    </p:spTree>
    <p:extLst>
      <p:ext uri="{BB962C8B-B14F-4D97-AF65-F5344CB8AC3E}">
        <p14:creationId xmlns:p14="http://schemas.microsoft.com/office/powerpoint/2010/main" val="21634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E6CCE852-6BC2-49E4-9B27-90FCC21FB157}"/>
              </a:ext>
            </a:extLst>
          </p:cNvPr>
          <p:cNvSpPr txBox="1"/>
          <p:nvPr/>
        </p:nvSpPr>
        <p:spPr>
          <a:xfrm>
            <a:off x="422031" y="479165"/>
            <a:ext cx="8206093" cy="523220"/>
          </a:xfrm>
          <a:prstGeom prst="rect">
            <a:avLst/>
          </a:prstGeom>
          <a:noFill/>
        </p:spPr>
        <p:txBody>
          <a:bodyPr wrap="none" rtlCol="0">
            <a:spAutoFit/>
          </a:bodyPr>
          <a:lstStyle/>
          <a:p>
            <a:r>
              <a:rPr kumimoji="1" lang="en-US" altLang="ja-JP" sz="2800" b="1" dirty="0">
                <a:latin typeface="+mn-ea"/>
              </a:rPr>
              <a:t>RNA</a:t>
            </a:r>
            <a:r>
              <a:rPr kumimoji="1" lang="ja-JP" altLang="en-US" sz="2800" b="1" dirty="0">
                <a:latin typeface="+mn-ea"/>
              </a:rPr>
              <a:t>の合成は</a:t>
            </a:r>
            <a:r>
              <a:rPr kumimoji="1" lang="en-US" altLang="ja-JP" sz="2800" b="1" dirty="0">
                <a:latin typeface="+mn-ea"/>
              </a:rPr>
              <a:t>RNA</a:t>
            </a:r>
            <a:r>
              <a:rPr kumimoji="1" lang="ja-JP" altLang="en-US" sz="2800" b="1" dirty="0"/>
              <a:t>ポリメラーゼによって行われる</a:t>
            </a:r>
          </a:p>
        </p:txBody>
      </p:sp>
      <p:pic>
        <p:nvPicPr>
          <p:cNvPr id="3" name="図 2">
            <a:extLst>
              <a:ext uri="{FF2B5EF4-FFF2-40B4-BE49-F238E27FC236}">
                <a16:creationId xmlns:a16="http://schemas.microsoft.com/office/drawing/2014/main" id="{CA14F28E-EA7F-48D2-BDE2-A1DE14E8AF1E}"/>
              </a:ext>
            </a:extLst>
          </p:cNvPr>
          <p:cNvPicPr>
            <a:picLocks noChangeAspect="1"/>
          </p:cNvPicPr>
          <p:nvPr/>
        </p:nvPicPr>
        <p:blipFill>
          <a:blip r:embed="rId2"/>
          <a:stretch>
            <a:fillRect/>
          </a:stretch>
        </p:blipFill>
        <p:spPr>
          <a:xfrm>
            <a:off x="986566" y="2263443"/>
            <a:ext cx="7077022" cy="3192062"/>
          </a:xfrm>
          <a:prstGeom prst="rect">
            <a:avLst/>
          </a:prstGeom>
        </p:spPr>
      </p:pic>
      <p:sp>
        <p:nvSpPr>
          <p:cNvPr id="7" name="テキスト ボックス 6">
            <a:extLst>
              <a:ext uri="{FF2B5EF4-FFF2-40B4-BE49-F238E27FC236}">
                <a16:creationId xmlns:a16="http://schemas.microsoft.com/office/drawing/2014/main" id="{DDE1CF3B-BE24-4FA4-8936-92518CA76E1A}"/>
              </a:ext>
            </a:extLst>
          </p:cNvPr>
          <p:cNvSpPr txBox="1"/>
          <p:nvPr/>
        </p:nvSpPr>
        <p:spPr>
          <a:xfrm>
            <a:off x="422031" y="1002385"/>
            <a:ext cx="8316686" cy="1477328"/>
          </a:xfrm>
          <a:prstGeom prst="rect">
            <a:avLst/>
          </a:prstGeom>
          <a:noFill/>
        </p:spPr>
        <p:txBody>
          <a:bodyPr wrap="square" rtlCol="0">
            <a:spAutoFit/>
          </a:bodyPr>
          <a:lstStyle/>
          <a:p>
            <a:r>
              <a:rPr kumimoji="1" lang="ja-JP" altLang="en-US" dirty="0">
                <a:latin typeface="+mn-ea"/>
              </a:rPr>
              <a:t>　</a:t>
            </a:r>
            <a:r>
              <a:rPr kumimoji="1" lang="en-US" altLang="ja-JP" dirty="0">
                <a:latin typeface="+mn-ea"/>
              </a:rPr>
              <a:t>RNA</a:t>
            </a:r>
            <a:r>
              <a:rPr kumimoji="1" lang="ja-JP" altLang="en-US" dirty="0">
                <a:latin typeface="+mn-ea"/>
              </a:rPr>
              <a:t>依存型</a:t>
            </a:r>
            <a:r>
              <a:rPr kumimoji="1" lang="en-US" altLang="ja-JP" dirty="0">
                <a:latin typeface="+mn-ea"/>
              </a:rPr>
              <a:t>RNA</a:t>
            </a:r>
            <a:r>
              <a:rPr kumimoji="1" lang="ja-JP" altLang="en-US" dirty="0">
                <a:latin typeface="+mn-ea"/>
              </a:rPr>
              <a:t>ポリメラーゼによって相補的な塩基対ができるので、一時的に２本鎖</a:t>
            </a:r>
            <a:r>
              <a:rPr kumimoji="1" lang="en-US" altLang="ja-JP" dirty="0">
                <a:latin typeface="+mn-ea"/>
              </a:rPr>
              <a:t>RNA</a:t>
            </a:r>
            <a:r>
              <a:rPr kumimoji="1" lang="ja-JP" altLang="en-US" dirty="0">
                <a:latin typeface="+mn-ea"/>
              </a:rPr>
              <a:t>が作られる。</a:t>
            </a:r>
            <a:endParaRPr kumimoji="1" lang="en-US" altLang="ja-JP" dirty="0">
              <a:latin typeface="+mn-ea"/>
            </a:endParaRPr>
          </a:p>
          <a:p>
            <a:r>
              <a:rPr kumimoji="1" lang="ja-JP" altLang="en-US" dirty="0">
                <a:latin typeface="+mn-ea"/>
              </a:rPr>
              <a:t>　２本鎖</a:t>
            </a:r>
            <a:r>
              <a:rPr kumimoji="1" lang="en-US" altLang="ja-JP" dirty="0">
                <a:latin typeface="+mn-ea"/>
              </a:rPr>
              <a:t>RNA</a:t>
            </a:r>
            <a:r>
              <a:rPr kumimoji="1" lang="ja-JP" altLang="en-US" dirty="0">
                <a:latin typeface="+mn-ea"/>
              </a:rPr>
              <a:t>は、</a:t>
            </a:r>
            <a:r>
              <a:rPr kumimoji="1" lang="en-US" altLang="ja-JP" dirty="0">
                <a:latin typeface="+mn-ea"/>
              </a:rPr>
              <a:t>RNA</a:t>
            </a:r>
            <a:r>
              <a:rPr kumimoji="1" lang="ja-JP" altLang="en-US" dirty="0">
                <a:latin typeface="+mn-ea"/>
              </a:rPr>
              <a:t>ヘリカーゼによって２本鎖がほどかれて１本鎖</a:t>
            </a:r>
            <a:r>
              <a:rPr kumimoji="1" lang="en-US" altLang="ja-JP" dirty="0">
                <a:latin typeface="+mn-ea"/>
              </a:rPr>
              <a:t>RNA</a:t>
            </a:r>
            <a:r>
              <a:rPr kumimoji="1" lang="ja-JP" altLang="en-US" dirty="0">
                <a:latin typeface="+mn-ea"/>
              </a:rPr>
              <a:t>ができる。</a:t>
            </a:r>
            <a:r>
              <a:rPr kumimoji="1" lang="en-US" altLang="ja-JP" dirty="0">
                <a:latin typeface="+mn-ea"/>
              </a:rPr>
              <a:t>RNA</a:t>
            </a:r>
            <a:r>
              <a:rPr kumimoji="1" lang="ja-JP" altLang="en-US" dirty="0">
                <a:latin typeface="+mn-ea"/>
              </a:rPr>
              <a:t>ヘリカーゼもヒトの細胞にはないので、ウイルスが持ち込んだ遺伝情報をもとに細胞のリボソームで作られる。</a:t>
            </a:r>
            <a:endParaRPr kumimoji="1" lang="ja-JP" altLang="en-US" dirty="0"/>
          </a:p>
        </p:txBody>
      </p:sp>
      <p:sp>
        <p:nvSpPr>
          <p:cNvPr id="8" name="テキスト ボックス 7">
            <a:extLst>
              <a:ext uri="{FF2B5EF4-FFF2-40B4-BE49-F238E27FC236}">
                <a16:creationId xmlns:a16="http://schemas.microsoft.com/office/drawing/2014/main" id="{28CB9EB8-AF12-4560-88E2-21A99CA83B54}"/>
              </a:ext>
            </a:extLst>
          </p:cNvPr>
          <p:cNvSpPr txBox="1"/>
          <p:nvPr/>
        </p:nvSpPr>
        <p:spPr>
          <a:xfrm>
            <a:off x="422031" y="5455505"/>
            <a:ext cx="8316686" cy="923330"/>
          </a:xfrm>
          <a:prstGeom prst="rect">
            <a:avLst/>
          </a:prstGeom>
          <a:noFill/>
        </p:spPr>
        <p:txBody>
          <a:bodyPr wrap="square" rtlCol="0">
            <a:spAutoFit/>
          </a:bodyPr>
          <a:lstStyle/>
          <a:p>
            <a:r>
              <a:rPr kumimoji="1" lang="ja-JP" altLang="en-US" dirty="0">
                <a:latin typeface="+mn-ea"/>
              </a:rPr>
              <a:t>　ウイルスが持ち込む</a:t>
            </a:r>
            <a:r>
              <a:rPr kumimoji="1" lang="en-US" altLang="ja-JP" dirty="0">
                <a:latin typeface="+mn-ea"/>
              </a:rPr>
              <a:t>RNA</a:t>
            </a:r>
            <a:r>
              <a:rPr kumimoji="1" lang="ja-JP" altLang="en-US" dirty="0">
                <a:latin typeface="+mn-ea"/>
              </a:rPr>
              <a:t>は１本でも、このシステムで新たな</a:t>
            </a:r>
            <a:r>
              <a:rPr kumimoji="1" lang="en-US" altLang="ja-JP" dirty="0">
                <a:latin typeface="+mn-ea"/>
              </a:rPr>
              <a:t>RNA</a:t>
            </a:r>
            <a:r>
              <a:rPr kumimoji="1" lang="ja-JP" altLang="en-US" dirty="0">
                <a:latin typeface="+mn-ea"/>
              </a:rPr>
              <a:t>が無数に作られる。酵素のタンパク質を作るアミノ酸も、新たな</a:t>
            </a:r>
            <a:r>
              <a:rPr kumimoji="1" lang="en-US" altLang="ja-JP" dirty="0">
                <a:latin typeface="+mn-ea"/>
              </a:rPr>
              <a:t>RNA</a:t>
            </a:r>
            <a:r>
              <a:rPr kumimoji="1" lang="ja-JP" altLang="en-US" dirty="0">
                <a:latin typeface="+mn-ea"/>
              </a:rPr>
              <a:t>を作るために必要なヌクレオチドも、宿主細胞から供給される。</a:t>
            </a:r>
            <a:endParaRPr kumimoji="1" lang="en-US" altLang="ja-JP" dirty="0">
              <a:latin typeface="+mn-ea"/>
            </a:endParaRPr>
          </a:p>
        </p:txBody>
      </p:sp>
      <p:sp>
        <p:nvSpPr>
          <p:cNvPr id="9" name="スライド番号プレースホルダー 1">
            <a:extLst>
              <a:ext uri="{FF2B5EF4-FFF2-40B4-BE49-F238E27FC236}">
                <a16:creationId xmlns:a16="http://schemas.microsoft.com/office/drawing/2014/main" id="{9D43041D-7AD8-42D4-A86C-58628C53C666}"/>
              </a:ext>
            </a:extLst>
          </p:cNvPr>
          <p:cNvSpPr>
            <a:spLocks noGrp="1"/>
          </p:cNvSpPr>
          <p:nvPr>
            <p:ph type="sldNum" sz="quarter" idx="12"/>
          </p:nvPr>
        </p:nvSpPr>
        <p:spPr>
          <a:xfrm>
            <a:off x="6457950" y="6356351"/>
            <a:ext cx="2057400" cy="365125"/>
          </a:xfrm>
        </p:spPr>
        <p:txBody>
          <a:bodyPr/>
          <a:lstStyle/>
          <a:p>
            <a:fld id="{19EBAAD8-3595-4E33-B656-654044DBF345}" type="slidenum">
              <a:rPr kumimoji="1" lang="ja-JP" altLang="en-US" sz="2000" smtClean="0"/>
              <a:t>7</a:t>
            </a:fld>
            <a:endParaRPr kumimoji="1" lang="ja-JP" altLang="en-US" sz="2000" dirty="0"/>
          </a:p>
        </p:txBody>
      </p:sp>
    </p:spTree>
    <p:extLst>
      <p:ext uri="{BB962C8B-B14F-4D97-AF65-F5344CB8AC3E}">
        <p14:creationId xmlns:p14="http://schemas.microsoft.com/office/powerpoint/2010/main" val="1014030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28650" y="354569"/>
            <a:ext cx="7886700" cy="691221"/>
          </a:xfrm>
        </p:spPr>
        <p:txBody>
          <a:bodyPr>
            <a:normAutofit/>
          </a:bodyPr>
          <a:lstStyle/>
          <a:p>
            <a:pPr>
              <a:lnSpc>
                <a:spcPts val="700"/>
              </a:lnSpc>
              <a:spcBef>
                <a:spcPts val="0"/>
              </a:spcBef>
            </a:pPr>
            <a:r>
              <a:rPr lang="en-US" altLang="ja-JP" dirty="0"/>
              <a:t>  </a:t>
            </a:r>
            <a:endParaRPr lang="ja-JP" altLang="en-US" dirty="0"/>
          </a:p>
          <a:p>
            <a:pPr>
              <a:lnSpc>
                <a:spcPts val="1900"/>
              </a:lnSpc>
            </a:pPr>
            <a:r>
              <a:rPr lang="ja-JP" altLang="en-US" b="1" dirty="0"/>
              <a:t>新型コロナウイルス</a:t>
            </a:r>
            <a:r>
              <a:rPr lang="ja-JP" altLang="en-US" dirty="0"/>
              <a:t>の細胞への侵入と</a:t>
            </a:r>
            <a:r>
              <a:rPr lang="en-US" altLang="ja-JP" dirty="0"/>
              <a:t>ACE2</a:t>
            </a:r>
            <a:endParaRPr lang="en-US" altLang="ja-JP" i="1" dirty="0"/>
          </a:p>
          <a:p>
            <a:pPr>
              <a:lnSpc>
                <a:spcPts val="700"/>
              </a:lnSpc>
            </a:pPr>
            <a:endParaRPr lang="en-US" altLang="ja-JP" i="1" dirty="0"/>
          </a:p>
          <a:p>
            <a:pPr>
              <a:lnSpc>
                <a:spcPts val="700"/>
              </a:lnSpc>
            </a:pPr>
            <a:endParaRPr kumimoji="1" lang="ja-JP" altLang="en-US" i="1" dirty="0"/>
          </a:p>
        </p:txBody>
      </p:sp>
      <p:sp>
        <p:nvSpPr>
          <p:cNvPr id="10" name="テキスト ボックス 9"/>
          <p:cNvSpPr txBox="1"/>
          <p:nvPr/>
        </p:nvSpPr>
        <p:spPr>
          <a:xfrm>
            <a:off x="720436" y="1004067"/>
            <a:ext cx="7723979" cy="5355312"/>
          </a:xfrm>
          <a:prstGeom prst="rect">
            <a:avLst/>
          </a:prstGeom>
          <a:noFill/>
        </p:spPr>
        <p:txBody>
          <a:bodyPr wrap="square" rtlCol="0">
            <a:spAutoFit/>
          </a:bodyPr>
          <a:lstStyle/>
          <a:p>
            <a:r>
              <a:rPr kumimoji="1" lang="ja-JP" altLang="en-US" dirty="0"/>
              <a:t>ここで、本講と新型コロナ</a:t>
            </a:r>
          </a:p>
          <a:p>
            <a:r>
              <a:rPr kumimoji="1" lang="ja-JP" altLang="en-US" dirty="0"/>
              <a:t>ウイルスとの関連。</a:t>
            </a:r>
          </a:p>
          <a:p>
            <a:endParaRPr kumimoji="1" lang="ja-JP" altLang="en-US" sz="500" dirty="0"/>
          </a:p>
          <a:p>
            <a:r>
              <a:rPr kumimoji="1" lang="ja-JP" altLang="en-US" dirty="0"/>
              <a:t>新型コロナウイルス</a:t>
            </a:r>
          </a:p>
          <a:p>
            <a:r>
              <a:rPr kumimoji="1" lang="en-US" altLang="ja-JP" dirty="0"/>
              <a:t>SARS-CoV-2 </a:t>
            </a:r>
            <a:r>
              <a:rPr kumimoji="1" lang="ja-JP" altLang="en-US" dirty="0"/>
              <a:t>の細胞への侵入</a:t>
            </a:r>
          </a:p>
          <a:p>
            <a:r>
              <a:rPr kumimoji="1" lang="ja-JP" altLang="en-US" dirty="0"/>
              <a:t>についての図を「生物学１」</a:t>
            </a:r>
          </a:p>
          <a:p>
            <a:r>
              <a:rPr kumimoji="1" lang="ja-JP" altLang="en-US" dirty="0"/>
              <a:t>第２講で紹介したが、この</a:t>
            </a:r>
          </a:p>
          <a:p>
            <a:r>
              <a:rPr kumimoji="1" lang="ja-JP" altLang="en-US" dirty="0"/>
              <a:t>図で、ウイルスが足がかり</a:t>
            </a:r>
          </a:p>
          <a:p>
            <a:r>
              <a:rPr kumimoji="1" lang="ja-JP" altLang="en-US" dirty="0"/>
              <a:t>にしている物質が細胞膜の</a:t>
            </a:r>
          </a:p>
          <a:p>
            <a:r>
              <a:rPr kumimoji="1" lang="en-US" altLang="ja-JP" sz="2000" dirty="0"/>
              <a:t>ACE2</a:t>
            </a:r>
            <a:r>
              <a:rPr kumimoji="1" lang="ja-JP" altLang="en-US" dirty="0"/>
              <a:t>受容体となっている。</a:t>
            </a:r>
          </a:p>
          <a:p>
            <a:endParaRPr kumimoji="1" lang="ja-JP" altLang="en-US" sz="1100" dirty="0"/>
          </a:p>
          <a:p>
            <a:r>
              <a:rPr kumimoji="1" lang="ja-JP" altLang="en-US" dirty="0"/>
              <a:t>ここで、</a:t>
            </a:r>
            <a:r>
              <a:rPr kumimoji="1" lang="en-US" altLang="ja-JP" dirty="0"/>
              <a:t> ACE2</a:t>
            </a:r>
            <a:r>
              <a:rPr kumimoji="1" lang="ja-JP" altLang="en-US" dirty="0"/>
              <a:t>受容体は実は</a:t>
            </a:r>
          </a:p>
          <a:p>
            <a:r>
              <a:rPr kumimoji="1" lang="ja-JP" altLang="en-US" dirty="0"/>
              <a:t>コロナウイルスにとっては「受容体」として機能してしまうのだが、本来の機能は受容体ではなく酵素である。この酵素</a:t>
            </a:r>
            <a:r>
              <a:rPr kumimoji="1" lang="en-US" altLang="ja-JP" dirty="0"/>
              <a:t>Angiotensin-converting enzyme 2</a:t>
            </a:r>
            <a:r>
              <a:rPr kumimoji="1" lang="ja-JP" altLang="en-US" dirty="0"/>
              <a:t>は血管収縮により血圧を上昇させ、副腎皮質からアルドステロンの分泌を促進させる物質</a:t>
            </a:r>
            <a:r>
              <a:rPr kumimoji="1" lang="ja-JP" altLang="en-US" b="1" dirty="0">
                <a:solidFill>
                  <a:srgbClr val="00B0F0"/>
                </a:solidFill>
              </a:rPr>
              <a:t>アンギオテンシン</a:t>
            </a:r>
            <a:r>
              <a:rPr kumimoji="1" lang="ja-JP" altLang="en-US" dirty="0"/>
              <a:t>の生成過程に関与している。</a:t>
            </a:r>
          </a:p>
          <a:p>
            <a:endParaRPr kumimoji="1" lang="ja-JP" altLang="en-US" dirty="0"/>
          </a:p>
          <a:p>
            <a:r>
              <a:rPr kumimoji="1" lang="en-US" altLang="ja-JP" dirty="0"/>
              <a:t>ACE2</a:t>
            </a:r>
            <a:r>
              <a:rPr kumimoji="1" lang="ja-JP" altLang="en-US" dirty="0"/>
              <a:t>は肺の奥の方多く発現している。そのため肺炎を引き起こすことになる。</a:t>
            </a:r>
            <a:r>
              <a:rPr kumimoji="1" lang="zh-TW" altLang="en-US" dirty="0"/>
              <a:t>鼻粘膜上皮細胞</a:t>
            </a:r>
            <a:r>
              <a:rPr kumimoji="1" lang="ja-JP" altLang="en-US" dirty="0"/>
              <a:t>と舌の上皮細胞にも存在して侵入・増殖するので、鼻や</a:t>
            </a:r>
            <a:r>
              <a:rPr kumimoji="1" lang="ja-JP" altLang="en-US" dirty="0" err="1"/>
              <a:t>だ</a:t>
            </a:r>
            <a:r>
              <a:rPr kumimoji="1" lang="ja-JP" altLang="en-US" dirty="0"/>
              <a:t>液から採取した検体から検出できることになる。</a:t>
            </a:r>
          </a:p>
        </p:txBody>
      </p:sp>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8</a:t>
            </a:fld>
            <a:endParaRPr kumimoji="1" lang="ja-JP" altLang="en-US" sz="2000" dirty="0"/>
          </a:p>
        </p:txBody>
      </p:sp>
      <p:pic>
        <p:nvPicPr>
          <p:cNvPr id="102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99854" y="865517"/>
            <a:ext cx="4841546" cy="299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982691" y="865517"/>
            <a:ext cx="1330036" cy="461665"/>
          </a:xfrm>
          <a:prstGeom prst="rect">
            <a:avLst/>
          </a:prstGeom>
          <a:noFill/>
        </p:spPr>
        <p:txBody>
          <a:bodyPr wrap="square" rtlCol="0">
            <a:spAutoFit/>
          </a:bodyPr>
          <a:lstStyle/>
          <a:p>
            <a:r>
              <a:rPr lang="zh-CN" altLang="en-US" sz="1200" dirty="0"/>
              <a:t>東京大学医科学研究所</a:t>
            </a:r>
            <a:r>
              <a:rPr lang="en-US" altLang="ja-JP" sz="1200" dirty="0"/>
              <a:t>HP</a:t>
            </a:r>
            <a:r>
              <a:rPr lang="ja-JP" altLang="en-US" sz="1200" dirty="0"/>
              <a:t>より改</a:t>
            </a:r>
            <a:endParaRPr kumimoji="1" lang="ja-JP" altLang="en-US" sz="1200" dirty="0"/>
          </a:p>
        </p:txBody>
      </p:sp>
    </p:spTree>
    <p:extLst>
      <p:ext uri="{BB962C8B-B14F-4D97-AF65-F5344CB8AC3E}">
        <p14:creationId xmlns:p14="http://schemas.microsoft.com/office/powerpoint/2010/main" val="193291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28650" y="562394"/>
            <a:ext cx="7886700" cy="661722"/>
          </a:xfrm>
        </p:spPr>
        <p:txBody>
          <a:bodyPr>
            <a:normAutofit/>
          </a:bodyPr>
          <a:lstStyle/>
          <a:p>
            <a:pPr>
              <a:lnSpc>
                <a:spcPts val="700"/>
              </a:lnSpc>
            </a:pPr>
            <a:r>
              <a:rPr lang="ja-JP" altLang="en-US" sz="1600" b="1" dirty="0">
                <a:solidFill>
                  <a:srgbClr val="002060"/>
                </a:solidFill>
              </a:rPr>
              <a:t>２－１　生殖の方法 </a:t>
            </a:r>
            <a:endParaRPr lang="ja-JP" altLang="en-US" sz="1400" dirty="0"/>
          </a:p>
          <a:p>
            <a:pPr>
              <a:lnSpc>
                <a:spcPts val="700"/>
              </a:lnSpc>
              <a:spcBef>
                <a:spcPts val="0"/>
              </a:spcBef>
            </a:pPr>
            <a:r>
              <a:rPr lang="en-US" altLang="ja-JP" dirty="0"/>
              <a:t>  </a:t>
            </a:r>
            <a:endParaRPr lang="ja-JP" altLang="en-US" dirty="0"/>
          </a:p>
          <a:p>
            <a:pPr>
              <a:lnSpc>
                <a:spcPts val="500"/>
              </a:lnSpc>
              <a:spcBef>
                <a:spcPts val="0"/>
              </a:spcBef>
            </a:pPr>
            <a:endParaRPr lang="ja-JP" altLang="en-US" dirty="0"/>
          </a:p>
          <a:p>
            <a:pPr>
              <a:lnSpc>
                <a:spcPts val="1900"/>
              </a:lnSpc>
              <a:spcBef>
                <a:spcPts val="0"/>
              </a:spcBef>
            </a:pPr>
            <a:r>
              <a:rPr lang="ja-JP" altLang="en-US" dirty="0"/>
              <a:t> </a:t>
            </a:r>
            <a:r>
              <a:rPr lang="en-US" altLang="ja-JP" dirty="0"/>
              <a:t>(3) </a:t>
            </a:r>
            <a:r>
              <a:rPr lang="ja-JP" altLang="en-US" dirty="0"/>
              <a:t>有性生殖が存在する理由　　</a:t>
            </a:r>
            <a:r>
              <a:rPr lang="ja-JP" altLang="en-US" sz="2000" dirty="0"/>
              <a:t>⇒講義ノート</a:t>
            </a:r>
          </a:p>
          <a:p>
            <a:pPr>
              <a:lnSpc>
                <a:spcPts val="1900"/>
              </a:lnSpc>
              <a:spcBef>
                <a:spcPts val="0"/>
              </a:spcBef>
            </a:pPr>
            <a:endParaRPr lang="en-US" altLang="ja-JP" dirty="0"/>
          </a:p>
          <a:p>
            <a:pPr>
              <a:lnSpc>
                <a:spcPts val="700"/>
              </a:lnSpc>
            </a:pPr>
            <a:endParaRPr lang="en-US" altLang="ja-JP" i="1" dirty="0"/>
          </a:p>
          <a:p>
            <a:pPr>
              <a:lnSpc>
                <a:spcPts val="700"/>
              </a:lnSpc>
            </a:pPr>
            <a:endParaRPr lang="en-US" altLang="ja-JP" i="1" dirty="0"/>
          </a:p>
          <a:p>
            <a:pPr>
              <a:lnSpc>
                <a:spcPts val="700"/>
              </a:lnSpc>
            </a:pPr>
            <a:endParaRPr lang="en-US" altLang="ja-JP" i="1" dirty="0"/>
          </a:p>
          <a:p>
            <a:pPr>
              <a:lnSpc>
                <a:spcPts val="700"/>
              </a:lnSpc>
            </a:pPr>
            <a:endParaRPr lang="en-US" altLang="ja-JP" i="1" dirty="0"/>
          </a:p>
          <a:p>
            <a:pPr>
              <a:lnSpc>
                <a:spcPts val="700"/>
              </a:lnSpc>
            </a:pPr>
            <a:endParaRPr kumimoji="1" lang="ja-JP" altLang="en-US" i="1" dirty="0"/>
          </a:p>
        </p:txBody>
      </p:sp>
      <p:sp>
        <p:nvSpPr>
          <p:cNvPr id="10" name="テキスト ボックス 9"/>
          <p:cNvSpPr txBox="1"/>
          <p:nvPr/>
        </p:nvSpPr>
        <p:spPr>
          <a:xfrm>
            <a:off x="789039" y="1155376"/>
            <a:ext cx="7565922" cy="605294"/>
          </a:xfrm>
          <a:prstGeom prst="rect">
            <a:avLst/>
          </a:prstGeom>
          <a:noFill/>
        </p:spPr>
        <p:txBody>
          <a:bodyPr wrap="square" rtlCol="0">
            <a:spAutoFit/>
          </a:bodyPr>
          <a:lstStyle/>
          <a:p>
            <a:pPr>
              <a:lnSpc>
                <a:spcPts val="2000"/>
              </a:lnSpc>
            </a:pPr>
            <a:r>
              <a:rPr kumimoji="1" lang="ja-JP" altLang="en-US" dirty="0"/>
              <a:t>有性生殖の存在意義については、統一された答えは得られていない。しかし、いくつかの考え方はあるので紹介する。</a:t>
            </a:r>
          </a:p>
        </p:txBody>
      </p:sp>
      <p:sp>
        <p:nvSpPr>
          <p:cNvPr id="14" name="テキスト ボックス 13"/>
          <p:cNvSpPr txBox="1"/>
          <p:nvPr/>
        </p:nvSpPr>
        <p:spPr>
          <a:xfrm>
            <a:off x="789038" y="1724754"/>
            <a:ext cx="7565923" cy="4721805"/>
          </a:xfrm>
          <a:prstGeom prst="rect">
            <a:avLst/>
          </a:prstGeom>
          <a:noFill/>
        </p:spPr>
        <p:txBody>
          <a:bodyPr wrap="square" rtlCol="0">
            <a:spAutoFit/>
          </a:bodyPr>
          <a:lstStyle/>
          <a:p>
            <a:r>
              <a:rPr kumimoji="1" lang="ja-JP" altLang="en-US" b="1" dirty="0"/>
              <a:t>◎有性生殖の方が有用な遺伝子を集めやすい　</a:t>
            </a:r>
            <a:r>
              <a:rPr kumimoji="1" lang="ja-JP" altLang="en-US" sz="1600" dirty="0"/>
              <a:t>⇒講義ノートの図</a:t>
            </a:r>
          </a:p>
          <a:p>
            <a:r>
              <a:rPr kumimoji="1" lang="ja-JP" altLang="en-US" dirty="0"/>
              <a:t>　突然変異で有用な遺伝子を獲得する場合を考える。無性生殖の場合、１個体が突然変異でＡＢＣの３つの遺伝子を獲得する確率は極めて低く、相当な時間を要するが、有性生殖ならそれぞれの突然変異が起こった個体が接合すれば有用な遺伝子を複数もつ個体が早くできる。</a:t>
            </a:r>
          </a:p>
          <a:p>
            <a:pPr>
              <a:lnSpc>
                <a:spcPts val="700"/>
              </a:lnSpc>
            </a:pPr>
            <a:endParaRPr kumimoji="1" lang="ja-JP" altLang="en-US" dirty="0"/>
          </a:p>
          <a:p>
            <a:r>
              <a:rPr kumimoji="1" lang="ja-JP" altLang="en-US" b="1" dirty="0"/>
              <a:t>◎マラーのラチェット</a:t>
            </a:r>
          </a:p>
          <a:p>
            <a:r>
              <a:rPr kumimoji="1" lang="ja-JP" altLang="en-US" dirty="0"/>
              <a:t>ラチェットは、時計や工具で用いられる一方向にしか回転しない機構のことである。有害な突然変異は蓄積される一方で、そのうち種の維持が難しくなる。有性生殖なら、元に戻すことができるという説。</a:t>
            </a:r>
          </a:p>
          <a:p>
            <a:pPr>
              <a:lnSpc>
                <a:spcPts val="600"/>
              </a:lnSpc>
            </a:pPr>
            <a:endParaRPr kumimoji="1" lang="ja-JP" altLang="en-US" dirty="0"/>
          </a:p>
          <a:p>
            <a:r>
              <a:rPr kumimoji="1" lang="ja-JP" altLang="en-US" b="1" dirty="0"/>
              <a:t>◎赤の女王仮説</a:t>
            </a:r>
          </a:p>
          <a:p>
            <a:r>
              <a:rPr kumimoji="1" lang="ja-JP" altLang="en-US" dirty="0"/>
              <a:t>新型コロナウイルス</a:t>
            </a:r>
            <a:r>
              <a:rPr kumimoji="1" lang="en-US" altLang="ja-JP" sz="2000" dirty="0"/>
              <a:t>SARS-CoV2</a:t>
            </a:r>
            <a:r>
              <a:rPr kumimoji="1" lang="ja-JP" altLang="en-US" sz="2000" dirty="0"/>
              <a:t>は、</a:t>
            </a:r>
            <a:r>
              <a:rPr kumimoji="1" lang="en-US" altLang="ja-JP" sz="2000" dirty="0"/>
              <a:t>2003</a:t>
            </a:r>
            <a:r>
              <a:rPr kumimoji="1" lang="ja-JP" altLang="en-US" sz="2000" dirty="0"/>
              <a:t>年に流行した</a:t>
            </a:r>
            <a:r>
              <a:rPr kumimoji="1" lang="en-US" altLang="ja-JP" sz="2000" dirty="0"/>
              <a:t>SARS</a:t>
            </a:r>
            <a:r>
              <a:rPr kumimoji="1" lang="ja-JP" altLang="en-US" dirty="0"/>
              <a:t>コロナウイルス </a:t>
            </a:r>
            <a:r>
              <a:rPr kumimoji="1" lang="en-US" altLang="ja-JP" dirty="0"/>
              <a:t>(SARS-</a:t>
            </a:r>
            <a:r>
              <a:rPr kumimoji="1" lang="en-US" altLang="ja-JP" dirty="0" err="1"/>
              <a:t>CoV</a:t>
            </a:r>
            <a:r>
              <a:rPr kumimoji="1" lang="en-US" altLang="ja-JP" dirty="0"/>
              <a:t>)</a:t>
            </a:r>
            <a:r>
              <a:rPr kumimoji="1" lang="ja-JP" altLang="en-US" dirty="0"/>
              <a:t>に近いとされる。「感染しても発症せず感染を広げる」というウイルスは、人類が直面したことのないタイプであり、より「進化した」ものといえる。生物は、どんどん変化するウイルスや細菌に対応するために、自身も対応して変化していく必要がある、そのための手段が有性生殖であるという仮説。多くの研究者に支持されている。</a:t>
            </a:r>
            <a:endParaRPr kumimoji="1" lang="ja-JP" altLang="en-US" sz="800" dirty="0"/>
          </a:p>
        </p:txBody>
      </p:sp>
      <p:sp>
        <p:nvSpPr>
          <p:cNvPr id="2" name="スライド番号プレースホルダー 1"/>
          <p:cNvSpPr>
            <a:spLocks noGrp="1"/>
          </p:cNvSpPr>
          <p:nvPr>
            <p:ph type="sldNum" sz="quarter" idx="12"/>
          </p:nvPr>
        </p:nvSpPr>
        <p:spPr/>
        <p:txBody>
          <a:bodyPr/>
          <a:lstStyle/>
          <a:p>
            <a:fld id="{19EBAAD8-3595-4E33-B656-654044DBF345}" type="slidenum">
              <a:rPr kumimoji="1" lang="ja-JP" altLang="en-US" sz="2000" smtClean="0"/>
              <a:t>9</a:t>
            </a:fld>
            <a:endParaRPr kumimoji="1" lang="ja-JP" altLang="en-US" sz="2000" dirty="0"/>
          </a:p>
        </p:txBody>
      </p:sp>
    </p:spTree>
    <p:extLst>
      <p:ext uri="{BB962C8B-B14F-4D97-AF65-F5344CB8AC3E}">
        <p14:creationId xmlns:p14="http://schemas.microsoft.com/office/powerpoint/2010/main" val="21665273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5882</Words>
  <Application>Microsoft Office PowerPoint</Application>
  <PresentationFormat>画面に合わせる (4:3)</PresentationFormat>
  <Paragraphs>427</Paragraphs>
  <Slides>29</Slides>
  <Notes>25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ＭＳ Ｐゴシック</vt:lpstr>
      <vt:lpstr>游ゴシック</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西郷 孝</dc:creator>
  <cp:lastModifiedBy>西郷 孝</cp:lastModifiedBy>
  <cp:revision>10</cp:revision>
  <dcterms:created xsi:type="dcterms:W3CDTF">2021-05-29T10:54:16Z</dcterms:created>
  <dcterms:modified xsi:type="dcterms:W3CDTF">2021-05-29T13:15:46Z</dcterms:modified>
</cp:coreProperties>
</file>