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3" r:id="rId2"/>
    <p:sldId id="256" r:id="rId3"/>
    <p:sldId id="257" r:id="rId4"/>
    <p:sldId id="259" r:id="rId5"/>
    <p:sldId id="258" r:id="rId6"/>
    <p:sldId id="261" r:id="rId7"/>
    <p:sldId id="260" r:id="rId8"/>
    <p:sldId id="262" r:id="rId9"/>
    <p:sldId id="271" r:id="rId10"/>
    <p:sldId id="265" r:id="rId11"/>
    <p:sldId id="263" r:id="rId12"/>
    <p:sldId id="264" r:id="rId13"/>
    <p:sldId id="267" r:id="rId14"/>
    <p:sldId id="268" r:id="rId15"/>
    <p:sldId id="269" r:id="rId16"/>
    <p:sldId id="270" r:id="rId17"/>
    <p:sldId id="266" r:id="rId18"/>
    <p:sldId id="274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EEC91-CFE6-4954-A2C1-75FDEC2E6C18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249FD-0722-498A-8490-84D2D868B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4002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4546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558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0330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481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6553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177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17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124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750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483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055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65488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15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467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0911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7789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673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459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433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68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083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49FD-0722-498A-8490-84D2D868B8E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628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09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72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88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5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10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638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453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428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021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957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8092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BCF27-3A9E-470C-8B2C-82407C8CDF63}" type="datetimeFigureOut">
              <a:rPr kumimoji="1" lang="ja-JP" altLang="en-US" smtClean="0"/>
              <a:t>2022/4/30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27174-C663-4260-89B0-A0806F162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7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huffingtonpost.jp/entry/story_jp_5fd6c3bec5b62f31c1fe4eb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9682C9EE-81C3-4202-B363-C15AD38DA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639" y="2126518"/>
            <a:ext cx="1652035" cy="13955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2C1ED17-BFE8-4962-8B9B-F5BA0ABE1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95" y="2162175"/>
            <a:ext cx="1271974" cy="135986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88A1401-EB89-4334-9FE5-FAB486EEE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07" y="2162176"/>
            <a:ext cx="1661624" cy="141945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773A24-D13A-4DC1-BFAF-18709600AC2D}"/>
              </a:ext>
            </a:extLst>
          </p:cNvPr>
          <p:cNvSpPr txBox="1"/>
          <p:nvPr/>
        </p:nvSpPr>
        <p:spPr>
          <a:xfrm>
            <a:off x="187520" y="1524760"/>
            <a:ext cx="8482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初期の段階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(2020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年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)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には、大きな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｢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飛沫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｣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について研究された。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D15E10F-C590-48C0-A76A-A4C63DA98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570" y="2162175"/>
            <a:ext cx="1459430" cy="137157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9368556-9663-4C79-A4E6-D445CD22E6C2}"/>
              </a:ext>
            </a:extLst>
          </p:cNvPr>
          <p:cNvSpPr txBox="1"/>
          <p:nvPr/>
        </p:nvSpPr>
        <p:spPr>
          <a:xfrm>
            <a:off x="187520" y="294776"/>
            <a:ext cx="87306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スーパーコンピューター「富岳」による飛沫シミュレーション</a:t>
            </a:r>
            <a:r>
              <a:rPr lang="ja-JP" altLang="en-US" sz="200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（理化学研究所等による）</a:t>
            </a:r>
            <a:endParaRPr lang="ja-JP" altLang="en-US" sz="3600" dirty="0"/>
          </a:p>
        </p:txBody>
      </p:sp>
      <p:pic>
        <p:nvPicPr>
          <p:cNvPr id="22" name="Picture 4" descr="飲食店で会話する時の飛沫シミュレーション。隣の人に向かって話すと、正面の人の５倍以上の飛沫が届く（理研、豊橋技科大、神戸大提供）">
            <a:extLst>
              <a:ext uri="{FF2B5EF4-FFF2-40B4-BE49-F238E27FC236}">
                <a16:creationId xmlns:a16="http://schemas.microsoft.com/office/drawing/2014/main" id="{B9803E66-CE42-403E-A8E2-A99145DC2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5030"/>
          <a:stretch/>
        </p:blipFill>
        <p:spPr bwMode="auto">
          <a:xfrm>
            <a:off x="6176941" y="2103449"/>
            <a:ext cx="2319359" cy="144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7FB666-BC85-43EA-ACEC-5A0C68A9E841}"/>
              </a:ext>
            </a:extLst>
          </p:cNvPr>
          <p:cNvSpPr txBox="1"/>
          <p:nvPr/>
        </p:nvSpPr>
        <p:spPr>
          <a:xfrm>
            <a:off x="202166" y="3654778"/>
            <a:ext cx="848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オミクロン株の出現で、さらに小さな粒子（エアロゾル）も考慮する必要が出てきた。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6565453-ED1E-4C14-B449-53A60F6427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166" y="4427866"/>
            <a:ext cx="3730277" cy="203187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CE59D5D-7485-4612-AE52-A5333B5EC0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2443" y="4485775"/>
            <a:ext cx="2363529" cy="198065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D826889-069A-4B83-8105-3EDCB03E59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5972" y="4224394"/>
            <a:ext cx="2695565" cy="223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6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飲食店で正面の人に向かって会話する時の飛沫シミュレーション（理研、豊橋技科大、神戸大提供）">
            <a:extLst>
              <a:ext uri="{FF2B5EF4-FFF2-40B4-BE49-F238E27FC236}">
                <a16:creationId xmlns:a16="http://schemas.microsoft.com/office/drawing/2014/main" id="{D16E24AC-C429-4532-91B0-9A46C3ED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2" y="1110911"/>
            <a:ext cx="7703627" cy="43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F58C6B-B27C-4E40-A1CD-99576AC4E1D0}"/>
              </a:ext>
            </a:extLst>
          </p:cNvPr>
          <p:cNvSpPr txBox="1"/>
          <p:nvPr/>
        </p:nvSpPr>
        <p:spPr>
          <a:xfrm>
            <a:off x="444701" y="520064"/>
            <a:ext cx="7941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333333"/>
                </a:solidFill>
                <a:latin typeface="+mn-ea"/>
              </a:rPr>
              <a:t>飲食店での会話　正面には当然飛沫が飛ぶ</a:t>
            </a:r>
            <a:endParaRPr lang="ja-JP" altLang="en-US" sz="3200" b="1" dirty="0"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A9C72A-EF4F-4997-87B9-C31CF3E6F445}"/>
              </a:ext>
            </a:extLst>
          </p:cNvPr>
          <p:cNvSpPr txBox="1"/>
          <p:nvPr/>
        </p:nvSpPr>
        <p:spPr>
          <a:xfrm>
            <a:off x="645941" y="6153270"/>
            <a:ext cx="7852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神戸新聞　</a:t>
            </a:r>
            <a:r>
              <a:rPr lang="en-US" altLang="ja-JP" dirty="0"/>
              <a:t>https://www.kobe-np.co.jp/news/sougou/202010/0013779181.shtml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E0D82A-64A5-4C06-9B9B-90838E00EE78}"/>
              </a:ext>
            </a:extLst>
          </p:cNvPr>
          <p:cNvSpPr txBox="1"/>
          <p:nvPr/>
        </p:nvSpPr>
        <p:spPr>
          <a:xfrm>
            <a:off x="894860" y="5541512"/>
            <a:ext cx="7941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飲食店で正面の人に向かって会話する時の飛沫シミュレーション（理研、豊橋技科大、神戸大提供）　神戸新聞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93548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F58C6B-B27C-4E40-A1CD-99576AC4E1D0}"/>
              </a:ext>
            </a:extLst>
          </p:cNvPr>
          <p:cNvSpPr txBox="1"/>
          <p:nvPr/>
        </p:nvSpPr>
        <p:spPr>
          <a:xfrm>
            <a:off x="724486" y="5467863"/>
            <a:ext cx="7941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隣の人に向かって話すと、正面の人の５倍以上の飛沫が届く（理研、豊橋技科大、神戸大提供）　神戸新聞</a:t>
            </a:r>
            <a:endParaRPr lang="ja-JP" altLang="en-US" sz="2000" dirty="0"/>
          </a:p>
        </p:txBody>
      </p:sp>
      <p:pic>
        <p:nvPicPr>
          <p:cNvPr id="2052" name="Picture 4" descr="飲食店で会話する時の飛沫シミュレーション。隣の人に向かって話すと、正面の人の５倍以上の飛沫が届く（理研、豊橋技科大、神戸大提供）">
            <a:extLst>
              <a:ext uri="{FF2B5EF4-FFF2-40B4-BE49-F238E27FC236}">
                <a16:creationId xmlns:a16="http://schemas.microsoft.com/office/drawing/2014/main" id="{A0A694BA-6CEB-4B79-BCE4-196C4309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25" y="1089121"/>
            <a:ext cx="7690338" cy="432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4230E1-DE3D-4EF5-82B5-1388E9D97360}"/>
              </a:ext>
            </a:extLst>
          </p:cNvPr>
          <p:cNvSpPr txBox="1"/>
          <p:nvPr/>
        </p:nvSpPr>
        <p:spPr>
          <a:xfrm>
            <a:off x="609600" y="6175749"/>
            <a:ext cx="7852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神戸新聞　</a:t>
            </a:r>
            <a:r>
              <a:rPr lang="en-US" altLang="ja-JP" dirty="0"/>
              <a:t>https://www.kobe-np.co.jp/news/sougou/202010/0013779181.shtml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125E395-F193-4EEE-B365-2860A4E9CF62}"/>
              </a:ext>
            </a:extLst>
          </p:cNvPr>
          <p:cNvSpPr txBox="1"/>
          <p:nvPr/>
        </p:nvSpPr>
        <p:spPr>
          <a:xfrm>
            <a:off x="597874" y="440852"/>
            <a:ext cx="7941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i="0" dirty="0">
                <a:solidFill>
                  <a:srgbClr val="333333"/>
                </a:solidFill>
                <a:effectLst/>
                <a:latin typeface="+mn-ea"/>
              </a:rPr>
              <a:t>隣の人に話しかけると、飛沫が多く届く</a:t>
            </a:r>
            <a:endParaRPr lang="ja-JP" altLang="en-US" sz="3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6584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F58C6B-B27C-4E40-A1CD-99576AC4E1D0}"/>
              </a:ext>
            </a:extLst>
          </p:cNvPr>
          <p:cNvSpPr txBox="1"/>
          <p:nvPr/>
        </p:nvSpPr>
        <p:spPr>
          <a:xfrm>
            <a:off x="567396" y="5158378"/>
            <a:ext cx="8208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ホールで対策せず合唱する時の飛沫シミュレーション（神戸大、理研提供）</a:t>
            </a:r>
            <a:endParaRPr lang="ja-JP" altLang="en-US" dirty="0"/>
          </a:p>
        </p:txBody>
      </p:sp>
      <p:pic>
        <p:nvPicPr>
          <p:cNvPr id="3074" name="Picture 2" descr="ホールで対策せず合唱する時の飛沫シミュレーション（神戸大、理研提供）">
            <a:extLst>
              <a:ext uri="{FF2B5EF4-FFF2-40B4-BE49-F238E27FC236}">
                <a16:creationId xmlns:a16="http://schemas.microsoft.com/office/drawing/2014/main" id="{96820738-F77F-4348-AE0E-493D42E6E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6" y="575017"/>
            <a:ext cx="7852117" cy="441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C15495-1AA4-4352-A31D-C4273C9D7E32}"/>
              </a:ext>
            </a:extLst>
          </p:cNvPr>
          <p:cNvSpPr txBox="1"/>
          <p:nvPr/>
        </p:nvSpPr>
        <p:spPr>
          <a:xfrm>
            <a:off x="567396" y="5554952"/>
            <a:ext cx="7852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神戸新聞　</a:t>
            </a:r>
            <a:r>
              <a:rPr lang="en-US" altLang="ja-JP" dirty="0"/>
              <a:t>https://www.kobe-np.co.jp/news/sougou/202010/0013779181.shtml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909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8329684-0FBA-4F4C-9BF7-A1352016B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5E434E-4A4E-4DF0-9186-E4EEBD63E2D3}"/>
              </a:ext>
            </a:extLst>
          </p:cNvPr>
          <p:cNvSpPr txBox="1"/>
          <p:nvPr/>
        </p:nvSpPr>
        <p:spPr>
          <a:xfrm>
            <a:off x="421419" y="787179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C000"/>
                </a:solidFill>
              </a:rPr>
              <a:t>感染防止対策　</a:t>
            </a:r>
          </a:p>
          <a:p>
            <a:r>
              <a:rPr kumimoji="1" lang="ja-JP" altLang="en-US" sz="3600" b="1" dirty="0">
                <a:solidFill>
                  <a:srgbClr val="FFC000"/>
                </a:solidFill>
              </a:rPr>
              <a:t>アクリル板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FCB5F5-6764-41FD-8BCC-9A968A193338}"/>
              </a:ext>
            </a:extLst>
          </p:cNvPr>
          <p:cNvSpPr txBox="1"/>
          <p:nvPr/>
        </p:nvSpPr>
        <p:spPr>
          <a:xfrm>
            <a:off x="3188767" y="5885290"/>
            <a:ext cx="5724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b="1" dirty="0">
                <a:solidFill>
                  <a:srgbClr val="FFC000"/>
                </a:solidFill>
              </a:rPr>
              <a:t>愛知県芸術センター　コンサートホール</a:t>
            </a:r>
          </a:p>
          <a:p>
            <a:pPr algn="r"/>
            <a:r>
              <a:rPr kumimoji="1" lang="en-US" altLang="ja-JP" sz="2400" b="1" dirty="0">
                <a:solidFill>
                  <a:srgbClr val="FFC000"/>
                </a:solidFill>
              </a:rPr>
              <a:t>2021.4.18</a:t>
            </a:r>
            <a:r>
              <a:rPr kumimoji="1" lang="ja-JP" altLang="en-US" sz="2400" b="1" dirty="0">
                <a:solidFill>
                  <a:srgbClr val="FFC000"/>
                </a:solidFill>
              </a:rPr>
              <a:t>　西郷撮影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B6A822-C933-4F20-87D1-1AB2B7AC1F27}"/>
              </a:ext>
            </a:extLst>
          </p:cNvPr>
          <p:cNvSpPr txBox="1"/>
          <p:nvPr/>
        </p:nvSpPr>
        <p:spPr>
          <a:xfrm>
            <a:off x="601394" y="2234759"/>
            <a:ext cx="794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solidFill>
                  <a:srgbClr val="FFFF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名古屋ムジークフェライン管弦楽団のコンサートで、</a:t>
            </a:r>
          </a:p>
          <a:p>
            <a:r>
              <a:rPr lang="ja-JP" altLang="en-US" sz="2400" b="1" i="0" dirty="0">
                <a:solidFill>
                  <a:srgbClr val="FFFF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巨大アクリル板が登場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39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42CC753-0B26-4BE4-B06D-96BA6E5F4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54BF1B-1980-4BEE-B5C3-DB65BFA408E8}"/>
              </a:ext>
            </a:extLst>
          </p:cNvPr>
          <p:cNvSpPr txBox="1"/>
          <p:nvPr/>
        </p:nvSpPr>
        <p:spPr>
          <a:xfrm>
            <a:off x="1881554" y="448163"/>
            <a:ext cx="794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solidFill>
                  <a:srgbClr val="FFFF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管楽器と弦楽器（マスク着用）の間に設置された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6BFC3A03-78E0-4907-AE33-2E5E1C2B462D}"/>
              </a:ext>
            </a:extLst>
          </p:cNvPr>
          <p:cNvCxnSpPr>
            <a:cxnSpLocks/>
          </p:cNvCxnSpPr>
          <p:nvPr/>
        </p:nvCxnSpPr>
        <p:spPr>
          <a:xfrm flipH="1">
            <a:off x="6346365" y="1969477"/>
            <a:ext cx="279519" cy="34190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B0771E9-D2F2-4980-A4DA-B7D614B9C9A3}"/>
              </a:ext>
            </a:extLst>
          </p:cNvPr>
          <p:cNvCxnSpPr>
            <a:cxnSpLocks/>
          </p:cNvCxnSpPr>
          <p:nvPr/>
        </p:nvCxnSpPr>
        <p:spPr>
          <a:xfrm flipH="1">
            <a:off x="3828250" y="1798524"/>
            <a:ext cx="279519" cy="34190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4D264B-44AB-4F05-ABE8-706F2A6F4181}"/>
              </a:ext>
            </a:extLst>
          </p:cNvPr>
          <p:cNvSpPr txBox="1"/>
          <p:nvPr/>
        </p:nvSpPr>
        <p:spPr>
          <a:xfrm>
            <a:off x="6346366" y="6409837"/>
            <a:ext cx="2594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ja-JP" sz="1800" b="1" dirty="0">
                <a:solidFill>
                  <a:srgbClr val="FF0000"/>
                </a:solidFill>
              </a:rPr>
              <a:t>2021.4.18</a:t>
            </a:r>
            <a:r>
              <a:rPr kumimoji="1" lang="ja-JP" altLang="en-US" sz="1800" b="1" dirty="0">
                <a:solidFill>
                  <a:srgbClr val="FF0000"/>
                </a:solidFill>
              </a:rPr>
              <a:t>　西郷撮影</a:t>
            </a:r>
          </a:p>
        </p:txBody>
      </p:sp>
    </p:spTree>
    <p:extLst>
      <p:ext uri="{BB962C8B-B14F-4D97-AF65-F5344CB8AC3E}">
        <p14:creationId xmlns:p14="http://schemas.microsoft.com/office/powerpoint/2010/main" val="2621726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40CD234-553B-4A51-823B-197AB0DBF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0BEB5EF-C1B8-41B6-B278-3EA9E897E856}"/>
              </a:ext>
            </a:extLst>
          </p:cNvPr>
          <p:cNvSpPr txBox="1"/>
          <p:nvPr/>
        </p:nvSpPr>
        <p:spPr>
          <a:xfrm>
            <a:off x="326004" y="524786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C000"/>
                </a:solidFill>
              </a:rPr>
              <a:t>感染防止対策　</a:t>
            </a:r>
          </a:p>
          <a:p>
            <a:r>
              <a:rPr kumimoji="1" lang="ja-JP" altLang="en-US" sz="3600" b="1" dirty="0">
                <a:solidFill>
                  <a:srgbClr val="FFC000"/>
                </a:solidFill>
              </a:rPr>
              <a:t>アクリル板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7C48306-6CAF-4395-B1D6-287F2224D783}"/>
              </a:ext>
            </a:extLst>
          </p:cNvPr>
          <p:cNvCxnSpPr/>
          <p:nvPr/>
        </p:nvCxnSpPr>
        <p:spPr>
          <a:xfrm>
            <a:off x="2711395" y="1677725"/>
            <a:ext cx="230588" cy="31010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2636B16F-67ED-4ED2-8361-F5EB3ED4F9F3}"/>
              </a:ext>
            </a:extLst>
          </p:cNvPr>
          <p:cNvCxnSpPr/>
          <p:nvPr/>
        </p:nvCxnSpPr>
        <p:spPr>
          <a:xfrm>
            <a:off x="5002696" y="1832775"/>
            <a:ext cx="230588" cy="31010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F6D2E8-B4D6-4A76-AA46-0DC8BB2CC1BA}"/>
              </a:ext>
            </a:extLst>
          </p:cNvPr>
          <p:cNvSpPr txBox="1"/>
          <p:nvPr/>
        </p:nvSpPr>
        <p:spPr>
          <a:xfrm>
            <a:off x="6346366" y="6409837"/>
            <a:ext cx="2594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ja-JP" sz="1800" b="1" dirty="0">
                <a:solidFill>
                  <a:srgbClr val="FF0000"/>
                </a:solidFill>
              </a:rPr>
              <a:t>2021.4.18</a:t>
            </a:r>
            <a:r>
              <a:rPr kumimoji="1" lang="ja-JP" altLang="en-US" sz="1800" b="1" dirty="0">
                <a:solidFill>
                  <a:srgbClr val="FF0000"/>
                </a:solidFill>
              </a:rPr>
              <a:t>　西郷撮影</a:t>
            </a:r>
          </a:p>
        </p:txBody>
      </p:sp>
    </p:spTree>
    <p:extLst>
      <p:ext uri="{BB962C8B-B14F-4D97-AF65-F5344CB8AC3E}">
        <p14:creationId xmlns:p14="http://schemas.microsoft.com/office/powerpoint/2010/main" val="2550581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A4A108C-6993-4980-81CE-733780BA7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7140B1-192A-4315-B906-AF92EBB0ED1E}"/>
              </a:ext>
            </a:extLst>
          </p:cNvPr>
          <p:cNvSpPr txBox="1"/>
          <p:nvPr/>
        </p:nvSpPr>
        <p:spPr>
          <a:xfrm>
            <a:off x="326004" y="524786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C000"/>
                </a:solidFill>
              </a:rPr>
              <a:t>感染防止対策　</a:t>
            </a:r>
          </a:p>
          <a:p>
            <a:r>
              <a:rPr kumimoji="1" lang="ja-JP" altLang="en-US" sz="3600" b="1" dirty="0">
                <a:solidFill>
                  <a:srgbClr val="FFC000"/>
                </a:solidFill>
              </a:rPr>
              <a:t>アクリル板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25C01D0-2D09-4B34-B9D5-61F4538E29EC}"/>
              </a:ext>
            </a:extLst>
          </p:cNvPr>
          <p:cNvCxnSpPr/>
          <p:nvPr/>
        </p:nvCxnSpPr>
        <p:spPr>
          <a:xfrm>
            <a:off x="3837740" y="1124950"/>
            <a:ext cx="230588" cy="31010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19B10FD-A20D-4A1C-90EF-AB154A55A283}"/>
              </a:ext>
            </a:extLst>
          </p:cNvPr>
          <p:cNvCxnSpPr/>
          <p:nvPr/>
        </p:nvCxnSpPr>
        <p:spPr>
          <a:xfrm>
            <a:off x="3607152" y="1935824"/>
            <a:ext cx="230588" cy="31010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78B003-3D89-4B9C-AE9D-CD87AD8448EB}"/>
              </a:ext>
            </a:extLst>
          </p:cNvPr>
          <p:cNvSpPr txBox="1"/>
          <p:nvPr/>
        </p:nvSpPr>
        <p:spPr>
          <a:xfrm>
            <a:off x="3052689" y="5733050"/>
            <a:ext cx="595063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0070C0"/>
                </a:solidFill>
              </a:rPr>
              <a:t>それでも、私の隣の医者は管楽器の近くを嫌がって避けた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9E049C-18B1-40E9-BFE7-8DBBB756461C}"/>
              </a:ext>
            </a:extLst>
          </p:cNvPr>
          <p:cNvSpPr txBox="1"/>
          <p:nvPr/>
        </p:nvSpPr>
        <p:spPr>
          <a:xfrm>
            <a:off x="6408752" y="6317825"/>
            <a:ext cx="2594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ja-JP" sz="1800" b="1" dirty="0">
                <a:solidFill>
                  <a:srgbClr val="FF0000"/>
                </a:solidFill>
              </a:rPr>
              <a:t>2021.4.18</a:t>
            </a:r>
            <a:r>
              <a:rPr kumimoji="1" lang="ja-JP" altLang="en-US" sz="1800" b="1" dirty="0">
                <a:solidFill>
                  <a:srgbClr val="FF0000"/>
                </a:solidFill>
              </a:rPr>
              <a:t>　西郷撮影</a:t>
            </a:r>
          </a:p>
        </p:txBody>
      </p:sp>
    </p:spTree>
    <p:extLst>
      <p:ext uri="{BB962C8B-B14F-4D97-AF65-F5344CB8AC3E}">
        <p14:creationId xmlns:p14="http://schemas.microsoft.com/office/powerpoint/2010/main" val="442229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F58C6B-B27C-4E40-A1CD-99576AC4E1D0}"/>
              </a:ext>
            </a:extLst>
          </p:cNvPr>
          <p:cNvSpPr txBox="1"/>
          <p:nvPr/>
        </p:nvSpPr>
        <p:spPr>
          <a:xfrm>
            <a:off x="409135" y="5304466"/>
            <a:ext cx="83257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dirty="0">
                <a:effectLst/>
                <a:latin typeface="Helvetica Neue"/>
              </a:rPr>
              <a:t>野外のバーベキューで飛沫が広がる様子。大声で話す人の右斜め後ろから弱い風が吹き、風下にいる人にも届いている</a:t>
            </a:r>
          </a:p>
          <a:p>
            <a:pPr algn="r"/>
            <a:r>
              <a:rPr lang="ja-JP" altLang="en-US" sz="2000" b="0" i="0" dirty="0">
                <a:effectLst/>
                <a:latin typeface="Helvetica Neue"/>
              </a:rPr>
              <a:t>（理研・神戸大提供、豊橋技術科学大など協力）</a:t>
            </a:r>
            <a:endParaRPr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C15495-1AA4-4352-A31D-C4273C9D7E32}"/>
              </a:ext>
            </a:extLst>
          </p:cNvPr>
          <p:cNvSpPr txBox="1"/>
          <p:nvPr/>
        </p:nvSpPr>
        <p:spPr>
          <a:xfrm>
            <a:off x="567396" y="6194252"/>
            <a:ext cx="7852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読売新聞　</a:t>
            </a:r>
            <a:r>
              <a:rPr lang="en-US" altLang="ja-JP" dirty="0"/>
              <a:t>https://www.yomiuri.co.jp/science/20201126-OYT1T50253/</a:t>
            </a:r>
            <a:endParaRPr lang="ja-JP" altLang="en-US" dirty="0"/>
          </a:p>
        </p:txBody>
      </p:sp>
      <p:pic>
        <p:nvPicPr>
          <p:cNvPr id="7170" name="Picture 2" descr="カラオケ・野外で飛沫の拡散抑制、マスクの効果「富岳」が実証 : 科学 ...">
            <a:extLst>
              <a:ext uri="{FF2B5EF4-FFF2-40B4-BE49-F238E27FC236}">
                <a16:creationId xmlns:a16="http://schemas.microsoft.com/office/drawing/2014/main" id="{C3FE0139-E030-4033-B5BD-CE1D28D82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" r="11765" b="9273"/>
          <a:stretch/>
        </p:blipFill>
        <p:spPr bwMode="auto">
          <a:xfrm>
            <a:off x="1797279" y="968585"/>
            <a:ext cx="5561165" cy="437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矢印: 右 1">
            <a:extLst>
              <a:ext uri="{FF2B5EF4-FFF2-40B4-BE49-F238E27FC236}">
                <a16:creationId xmlns:a16="http://schemas.microsoft.com/office/drawing/2014/main" id="{F2B6C696-BA9A-4831-A4D6-2E3E460E0303}"/>
              </a:ext>
            </a:extLst>
          </p:cNvPr>
          <p:cNvSpPr/>
          <p:nvPr/>
        </p:nvSpPr>
        <p:spPr>
          <a:xfrm rot="14331026">
            <a:off x="5218928" y="4707358"/>
            <a:ext cx="545750" cy="367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5354485-BF62-4085-8E2B-AE13CAFCAE1D}"/>
              </a:ext>
            </a:extLst>
          </p:cNvPr>
          <p:cNvSpPr txBox="1"/>
          <p:nvPr/>
        </p:nvSpPr>
        <p:spPr>
          <a:xfrm>
            <a:off x="4692641" y="4976866"/>
            <a:ext cx="937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FFFF00"/>
                </a:solidFill>
                <a:effectLst/>
                <a:latin typeface="Helvetica Neue"/>
              </a:rPr>
              <a:t>弱い風</a:t>
            </a:r>
            <a:endParaRPr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A9254A-0180-4F7D-89CC-1B794BB727D0}"/>
              </a:ext>
            </a:extLst>
          </p:cNvPr>
          <p:cNvSpPr txBox="1"/>
          <p:nvPr/>
        </p:nvSpPr>
        <p:spPr>
          <a:xfrm>
            <a:off x="690488" y="383810"/>
            <a:ext cx="7328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i="0" dirty="0">
                <a:effectLst/>
                <a:latin typeface="Helvetica Neue"/>
              </a:rPr>
              <a:t>野外なら安全というわけではない</a:t>
            </a:r>
            <a:endParaRPr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40720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C15495-1AA4-4352-A31D-C4273C9D7E32}"/>
              </a:ext>
            </a:extLst>
          </p:cNvPr>
          <p:cNvSpPr txBox="1"/>
          <p:nvPr/>
        </p:nvSpPr>
        <p:spPr>
          <a:xfrm>
            <a:off x="330588" y="6194252"/>
            <a:ext cx="8482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室内環境におけるウイルス飛沫感染の予測とその対策（理科学研究所</a:t>
            </a:r>
            <a:r>
              <a:rPr lang="en-US" altLang="ja-JP" dirty="0"/>
              <a:t>2022.2</a:t>
            </a:r>
            <a:r>
              <a:rPr lang="ja-JP" altLang="en-US" dirty="0"/>
              <a:t>）</a:t>
            </a:r>
          </a:p>
          <a:p>
            <a:r>
              <a:rPr lang="en-US" altLang="ja-JP" dirty="0"/>
              <a:t>https://www.r-ccs.riken.jp/wp/wp-content/uploads/2022/02/220202tsubokura.pdf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A9254A-0180-4F7D-89CC-1B794BB727D0}"/>
              </a:ext>
            </a:extLst>
          </p:cNvPr>
          <p:cNvSpPr txBox="1"/>
          <p:nvPr/>
        </p:nvSpPr>
        <p:spPr>
          <a:xfrm>
            <a:off x="330588" y="1395783"/>
            <a:ext cx="8325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effectLst/>
                <a:latin typeface="Helvetica Neue"/>
              </a:rPr>
              <a:t>英語で「</a:t>
            </a:r>
            <a:r>
              <a:rPr lang="en-US" altLang="ja-JP" sz="2400" b="1" i="0" dirty="0" err="1">
                <a:effectLst/>
                <a:latin typeface="Helvetica Neue"/>
              </a:rPr>
              <a:t>one,two</a:t>
            </a:r>
            <a:r>
              <a:rPr lang="en-US" altLang="ja-JP" sz="2400" b="1" i="0" dirty="0">
                <a:effectLst/>
                <a:latin typeface="Helvetica Neue"/>
              </a:rPr>
              <a:t>,</a:t>
            </a:r>
            <a:r>
              <a:rPr lang="ja-JP" altLang="en-US" sz="2400" b="1" i="0" dirty="0">
                <a:effectLst/>
                <a:latin typeface="Helvetica Neue"/>
              </a:rPr>
              <a:t>･･･</a:t>
            </a:r>
            <a:r>
              <a:rPr lang="en-US" altLang="ja-JP" sz="2400" b="1" i="0" dirty="0">
                <a:effectLst/>
                <a:latin typeface="Helvetica Neue"/>
              </a:rPr>
              <a:t>ten</a:t>
            </a:r>
            <a:r>
              <a:rPr lang="ja-JP" altLang="en-US" sz="2400" b="1" i="0" dirty="0">
                <a:effectLst/>
                <a:latin typeface="Helvetica Neue"/>
              </a:rPr>
              <a:t>」を</a:t>
            </a:r>
            <a:r>
              <a:rPr lang="en-US" altLang="ja-JP" sz="2400" b="1" i="0" dirty="0">
                <a:effectLst/>
                <a:latin typeface="Helvetica Neue"/>
              </a:rPr>
              <a:t>9</a:t>
            </a:r>
            <a:r>
              <a:rPr lang="ja-JP" altLang="en-US" sz="2400" b="1" i="0" dirty="0">
                <a:effectLst/>
                <a:latin typeface="Helvetica Neue"/>
              </a:rPr>
              <a:t>秒、息継ぎ、を繰り返す</a:t>
            </a:r>
            <a:endParaRPr lang="ja-JP" altLang="en-US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020F9B-05A6-4BC9-AA15-429CA2CD85EE}"/>
              </a:ext>
            </a:extLst>
          </p:cNvPr>
          <p:cNvSpPr txBox="1"/>
          <p:nvPr/>
        </p:nvSpPr>
        <p:spPr>
          <a:xfrm>
            <a:off x="330879" y="379282"/>
            <a:ext cx="8482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オミクロン株の出現で、さらに小さな粒子（エアロゾル）も考慮する必要が出てきた。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EC301D8-4B0F-4BC9-AA7D-993824CE51FE}"/>
              </a:ext>
            </a:extLst>
          </p:cNvPr>
          <p:cNvSpPr txBox="1"/>
          <p:nvPr/>
        </p:nvSpPr>
        <p:spPr>
          <a:xfrm>
            <a:off x="487389" y="5012501"/>
            <a:ext cx="83257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effectLst/>
                <a:latin typeface="Helvetica Neue"/>
              </a:rPr>
              <a:t>・</a:t>
            </a:r>
            <a:r>
              <a:rPr lang="en-US" altLang="ja-JP" sz="2400" b="1" i="0" dirty="0">
                <a:effectLst/>
                <a:latin typeface="Helvetica Neue"/>
              </a:rPr>
              <a:t>1</a:t>
            </a:r>
            <a:r>
              <a:rPr lang="ja-JP" altLang="en-US" sz="2400" b="1" i="0" dirty="0">
                <a:effectLst/>
                <a:latin typeface="Helvetica Neue"/>
              </a:rPr>
              <a:t>分間で、大声で</a:t>
            </a:r>
            <a:r>
              <a:rPr lang="en-US" altLang="ja-JP" sz="2400" b="1" i="0" dirty="0">
                <a:effectLst/>
                <a:latin typeface="Helvetica Neue"/>
              </a:rPr>
              <a:t>2</a:t>
            </a:r>
            <a:r>
              <a:rPr lang="ja-JP" altLang="en-US" sz="2400" b="1" i="0" dirty="0">
                <a:effectLst/>
                <a:latin typeface="Helvetica Neue"/>
              </a:rPr>
              <a:t>万</a:t>
            </a:r>
            <a:r>
              <a:rPr lang="en-US" altLang="ja-JP" sz="2400" b="1" i="0" dirty="0">
                <a:effectLst/>
                <a:latin typeface="Helvetica Neue"/>
              </a:rPr>
              <a:t>5000</a:t>
            </a:r>
            <a:r>
              <a:rPr lang="ja-JP" altLang="en-US" sz="2400" b="1" i="0" dirty="0">
                <a:effectLst/>
                <a:latin typeface="Helvetica Neue"/>
              </a:rPr>
              <a:t>個程度の飛沫が発生</a:t>
            </a:r>
          </a:p>
          <a:p>
            <a:pPr marL="269875" indent="-269875"/>
            <a:r>
              <a:rPr lang="ja-JP" altLang="en-US" sz="2400" b="1" i="0" dirty="0">
                <a:effectLst/>
                <a:latin typeface="Helvetica Neue"/>
              </a:rPr>
              <a:t>・不織布マスクで飛沫拡散を</a:t>
            </a:r>
            <a:r>
              <a:rPr lang="en-US" altLang="ja-JP" sz="2400" b="1" i="0" dirty="0">
                <a:effectLst/>
                <a:latin typeface="Helvetica Neue"/>
              </a:rPr>
              <a:t>1</a:t>
            </a:r>
            <a:r>
              <a:rPr lang="ja-JP" altLang="en-US" sz="2400" b="1" i="0" dirty="0">
                <a:effectLst/>
                <a:latin typeface="Helvetica Neue"/>
              </a:rPr>
              <a:t>／</a:t>
            </a:r>
            <a:r>
              <a:rPr lang="en-US" altLang="ja-JP" sz="2400" b="1" i="0" dirty="0">
                <a:effectLst/>
                <a:latin typeface="Helvetica Neue"/>
              </a:rPr>
              <a:t>3</a:t>
            </a:r>
            <a:r>
              <a:rPr lang="ja-JP" altLang="en-US" sz="2400" b="1" i="0" dirty="0">
                <a:effectLst/>
                <a:latin typeface="Helvetica Neue"/>
              </a:rPr>
              <a:t>程度に抑えられ、到達距離も短くなる。</a:t>
            </a:r>
            <a:endParaRPr lang="ja-JP" altLang="en-US" sz="2400" b="1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66E9A14-FAB1-4A1F-8368-0E19578F2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07" y="1932022"/>
            <a:ext cx="5734498" cy="312357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CC1DD1D-EBF2-4172-A26E-9F83C8AB4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058" y="1782874"/>
            <a:ext cx="3853942" cy="32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3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C15495-1AA4-4352-A31D-C4273C9D7E32}"/>
              </a:ext>
            </a:extLst>
          </p:cNvPr>
          <p:cNvSpPr txBox="1"/>
          <p:nvPr/>
        </p:nvSpPr>
        <p:spPr>
          <a:xfrm>
            <a:off x="330588" y="6194252"/>
            <a:ext cx="8482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室内環境におけるウイルス飛沫感染の予測とその対策（理科学研究所</a:t>
            </a:r>
            <a:r>
              <a:rPr lang="en-US" altLang="ja-JP" dirty="0"/>
              <a:t>2022.2</a:t>
            </a:r>
            <a:r>
              <a:rPr lang="ja-JP" altLang="en-US" dirty="0"/>
              <a:t>）</a:t>
            </a:r>
          </a:p>
          <a:p>
            <a:r>
              <a:rPr lang="en-US" altLang="ja-JP" dirty="0"/>
              <a:t>https://www.r-ccs.riken.jp/wp/wp-content/uploads/2022/02/220202tsubokura.pdf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A9254A-0180-4F7D-89CC-1B794BB727D0}"/>
              </a:ext>
            </a:extLst>
          </p:cNvPr>
          <p:cNvSpPr txBox="1"/>
          <p:nvPr/>
        </p:nvSpPr>
        <p:spPr>
          <a:xfrm>
            <a:off x="487388" y="866463"/>
            <a:ext cx="8168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effectLst/>
                <a:latin typeface="Helvetica Neue"/>
              </a:rPr>
              <a:t>１名の感染者が１時間、右隣の人と会話した場合の周囲の感染確率</a:t>
            </a:r>
            <a:endParaRPr lang="ja-JP" altLang="en-US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020F9B-05A6-4BC9-AA15-429CA2CD85EE}"/>
              </a:ext>
            </a:extLst>
          </p:cNvPr>
          <p:cNvSpPr txBox="1"/>
          <p:nvPr/>
        </p:nvSpPr>
        <p:spPr>
          <a:xfrm>
            <a:off x="173640" y="220132"/>
            <a:ext cx="848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</a:rPr>
              <a:t>イベント時の感染リスク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（教室でも同じ）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6F9478-9886-4B3A-9A8C-56347F049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40" y="1613300"/>
            <a:ext cx="3657143" cy="45809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B2CBC7B-9F1D-4F51-8AFF-C23F1C24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122" y="1613300"/>
            <a:ext cx="3018996" cy="450104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5BD0ACA-25CA-446E-AA12-E7F7B0026BCF}"/>
              </a:ext>
            </a:extLst>
          </p:cNvPr>
          <p:cNvSpPr txBox="1"/>
          <p:nvPr/>
        </p:nvSpPr>
        <p:spPr>
          <a:xfrm>
            <a:off x="2083995" y="1285733"/>
            <a:ext cx="248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</a:rPr>
              <a:t>マスクなし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C723FF7-C552-4CE1-B324-D9080924EF2E}"/>
              </a:ext>
            </a:extLst>
          </p:cNvPr>
          <p:cNvSpPr txBox="1"/>
          <p:nvPr/>
        </p:nvSpPr>
        <p:spPr>
          <a:xfrm>
            <a:off x="6534972" y="1285733"/>
            <a:ext cx="248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</a:rPr>
              <a:t>マスクあり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AC1A08-4F4B-4286-88F7-379FD2152693}"/>
              </a:ext>
            </a:extLst>
          </p:cNvPr>
          <p:cNvSpPr txBox="1"/>
          <p:nvPr/>
        </p:nvSpPr>
        <p:spPr>
          <a:xfrm>
            <a:off x="868063" y="3462993"/>
            <a:ext cx="709339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</a:rPr>
              <a:t>マスクをしていても、隣同士で会話した場合は感染リスクは高まる</a:t>
            </a:r>
          </a:p>
        </p:txBody>
      </p:sp>
    </p:spTree>
    <p:extLst>
      <p:ext uri="{BB962C8B-B14F-4D97-AF65-F5344CB8AC3E}">
        <p14:creationId xmlns:p14="http://schemas.microsoft.com/office/powerpoint/2010/main" val="155873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453DDE2-2531-426A-9886-F888EF6AB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55" y="574611"/>
            <a:ext cx="4961905" cy="53047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773A24-D13A-4DC1-BFAF-18709600AC2D}"/>
              </a:ext>
            </a:extLst>
          </p:cNvPr>
          <p:cNvSpPr txBox="1"/>
          <p:nvPr/>
        </p:nvSpPr>
        <p:spPr>
          <a:xfrm>
            <a:off x="492369" y="375300"/>
            <a:ext cx="29546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マスクの効果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E1DEB5-8791-4A2E-BBD3-8BFA81BD3F91}"/>
              </a:ext>
            </a:extLst>
          </p:cNvPr>
          <p:cNvSpPr txBox="1"/>
          <p:nvPr/>
        </p:nvSpPr>
        <p:spPr>
          <a:xfrm>
            <a:off x="5385668" y="397914"/>
            <a:ext cx="3438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医療用</a:t>
            </a:r>
            <a:r>
              <a:rPr kumimoji="1" lang="en-US" altLang="ja-JP" sz="3200" b="1" dirty="0">
                <a:latin typeface="+mn-ea"/>
              </a:rPr>
              <a:t>N95</a:t>
            </a:r>
            <a:r>
              <a:rPr kumimoji="1" lang="ja-JP" altLang="en-US" sz="3200" b="1" dirty="0"/>
              <a:t>マスク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B89489-C7CB-4FB9-A98E-6DFBCFA046D8}"/>
              </a:ext>
            </a:extLst>
          </p:cNvPr>
          <p:cNvSpPr txBox="1"/>
          <p:nvPr/>
        </p:nvSpPr>
        <p:spPr>
          <a:xfrm>
            <a:off x="317038" y="5879373"/>
            <a:ext cx="8496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スーパーコンピューター「富岳」によるマスクの飛沫シミュレーション。</a:t>
            </a: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理研・豊橋技術科学大・神戸大提供、京都工芸繊維大・阪大・大王製紙協力　（朝日新聞デジタル）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E93343-68F1-4FE8-BD6F-BEA2F4AA3E05}"/>
              </a:ext>
            </a:extLst>
          </p:cNvPr>
          <p:cNvSpPr txBox="1"/>
          <p:nvPr/>
        </p:nvSpPr>
        <p:spPr>
          <a:xfrm>
            <a:off x="396757" y="1195667"/>
            <a:ext cx="23323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マスクを通り抜けた</a:t>
            </a: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飛沫</a:t>
            </a:r>
          </a:p>
          <a:p>
            <a:endParaRPr lang="ja-JP" altLang="en-US" b="0" i="0" dirty="0">
              <a:solidFill>
                <a:srgbClr val="0A0A03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隙間から漏れた飛沫</a:t>
            </a:r>
          </a:p>
          <a:p>
            <a:endParaRPr lang="ja-JP" altLang="en-US" b="0" i="0" dirty="0">
              <a:solidFill>
                <a:srgbClr val="0A0A03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マスクに捕らえられた飛沫</a:t>
            </a:r>
            <a:endParaRPr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BC5C723-CF7B-424F-936C-17901C19F4FB}"/>
              </a:ext>
            </a:extLst>
          </p:cNvPr>
          <p:cNvSpPr/>
          <p:nvPr/>
        </p:nvSpPr>
        <p:spPr>
          <a:xfrm>
            <a:off x="242012" y="1266005"/>
            <a:ext cx="154745" cy="15474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958ED2F-F6B8-4450-A2AB-CFB68F45A7EE}"/>
              </a:ext>
            </a:extLst>
          </p:cNvPr>
          <p:cNvSpPr/>
          <p:nvPr/>
        </p:nvSpPr>
        <p:spPr>
          <a:xfrm>
            <a:off x="239666" y="2065999"/>
            <a:ext cx="154745" cy="1547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2505B6F-F01C-44C5-BADF-9EC7B99F3D41}"/>
              </a:ext>
            </a:extLst>
          </p:cNvPr>
          <p:cNvSpPr/>
          <p:nvPr/>
        </p:nvSpPr>
        <p:spPr>
          <a:xfrm>
            <a:off x="239667" y="2625882"/>
            <a:ext cx="154745" cy="1547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9681B42-4B5B-4C55-911A-A7EBAB8DB7B6}"/>
              </a:ext>
            </a:extLst>
          </p:cNvPr>
          <p:cNvSpPr txBox="1"/>
          <p:nvPr/>
        </p:nvSpPr>
        <p:spPr>
          <a:xfrm>
            <a:off x="6666609" y="2292932"/>
            <a:ext cx="2339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飛沫はほとんど捕らえられるが</a:t>
            </a:r>
          </a:p>
          <a:p>
            <a:r>
              <a:rPr kumimoji="1" lang="ja-JP" altLang="en-US" sz="2400" b="1" dirty="0"/>
              <a:t>息苦しい</a:t>
            </a:r>
          </a:p>
        </p:txBody>
      </p:sp>
    </p:spTree>
    <p:extLst>
      <p:ext uri="{BB962C8B-B14F-4D97-AF65-F5344CB8AC3E}">
        <p14:creationId xmlns:p14="http://schemas.microsoft.com/office/powerpoint/2010/main" val="1349582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C15495-1AA4-4352-A31D-C4273C9D7E32}"/>
              </a:ext>
            </a:extLst>
          </p:cNvPr>
          <p:cNvSpPr txBox="1"/>
          <p:nvPr/>
        </p:nvSpPr>
        <p:spPr>
          <a:xfrm>
            <a:off x="330588" y="6194252"/>
            <a:ext cx="8482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室内環境におけるウイルス飛沫感染の予測とその対策（理科学研究所</a:t>
            </a:r>
            <a:r>
              <a:rPr lang="en-US" altLang="ja-JP" dirty="0"/>
              <a:t>2022.2</a:t>
            </a:r>
            <a:r>
              <a:rPr lang="ja-JP" altLang="en-US" dirty="0"/>
              <a:t>）</a:t>
            </a:r>
          </a:p>
          <a:p>
            <a:r>
              <a:rPr lang="en-US" altLang="ja-JP" dirty="0"/>
              <a:t>https://www.r-ccs.riken.jp/wp/wp-content/uploads/2022/02/220202tsubokura.pdf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A9254A-0180-4F7D-89CC-1B794BB727D0}"/>
              </a:ext>
            </a:extLst>
          </p:cNvPr>
          <p:cNvSpPr txBox="1"/>
          <p:nvPr/>
        </p:nvSpPr>
        <p:spPr>
          <a:xfrm>
            <a:off x="365450" y="1115104"/>
            <a:ext cx="8168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effectLst/>
                <a:latin typeface="Helvetica Neue"/>
              </a:rPr>
              <a:t>距離と感染確率（％）の関係、マスク（不織布）の効果</a:t>
            </a:r>
            <a:endParaRPr lang="ja-JP" altLang="en-US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020F9B-05A6-4BC9-AA15-429CA2CD85EE}"/>
              </a:ext>
            </a:extLst>
          </p:cNvPr>
          <p:cNvSpPr txBox="1"/>
          <p:nvPr/>
        </p:nvSpPr>
        <p:spPr>
          <a:xfrm>
            <a:off x="208577" y="172861"/>
            <a:ext cx="8482239" cy="104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altLang="ja-JP" sz="3600" b="1" i="0" dirty="0">
                <a:solidFill>
                  <a:srgbClr val="FF0000"/>
                </a:solidFill>
                <a:effectLst/>
                <a:latin typeface="Helvetica Neue"/>
              </a:rPr>
              <a:t>15</a:t>
            </a:r>
            <a:r>
              <a:rPr lang="ja-JP" altLang="en-US" sz="3600" b="1" i="0" dirty="0">
                <a:solidFill>
                  <a:srgbClr val="FF0000"/>
                </a:solidFill>
                <a:effectLst/>
                <a:latin typeface="Helvetica Neue"/>
              </a:rPr>
              <a:t>分間しゃべっている感染者と対面したときの感染リスク</a:t>
            </a:r>
            <a:endParaRPr lang="ja-JP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D13E70-7FEE-4625-AA40-5742FF92D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279"/>
          <a:stretch/>
        </p:blipFill>
        <p:spPr>
          <a:xfrm>
            <a:off x="58671" y="1533496"/>
            <a:ext cx="4370454" cy="37362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D847F55-E6B4-4E41-A805-AD2AB7E17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8"/>
          <a:stretch/>
        </p:blipFill>
        <p:spPr>
          <a:xfrm>
            <a:off x="4449695" y="1536200"/>
            <a:ext cx="4550524" cy="373107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AC1A08-4F4B-4286-88F7-379FD2152693}"/>
              </a:ext>
            </a:extLst>
          </p:cNvPr>
          <p:cNvSpPr txBox="1"/>
          <p:nvPr/>
        </p:nvSpPr>
        <p:spPr>
          <a:xfrm>
            <a:off x="293633" y="4980454"/>
            <a:ext cx="873539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</a:rPr>
              <a:t>感染者がマスクをしていても、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50cm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以内では感染リスクは高まる</a:t>
            </a:r>
          </a:p>
        </p:txBody>
      </p:sp>
    </p:spTree>
    <p:extLst>
      <p:ext uri="{BB962C8B-B14F-4D97-AF65-F5344CB8AC3E}">
        <p14:creationId xmlns:p14="http://schemas.microsoft.com/office/powerpoint/2010/main" val="112734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C15495-1AA4-4352-A31D-C4273C9D7E32}"/>
              </a:ext>
            </a:extLst>
          </p:cNvPr>
          <p:cNvSpPr txBox="1"/>
          <p:nvPr/>
        </p:nvSpPr>
        <p:spPr>
          <a:xfrm>
            <a:off x="330588" y="6194252"/>
            <a:ext cx="8482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室内環境におけるウイルス飛沫感染の予測とその対策（理科学研究所</a:t>
            </a:r>
            <a:r>
              <a:rPr lang="en-US" altLang="ja-JP" dirty="0"/>
              <a:t>2022.2</a:t>
            </a:r>
            <a:r>
              <a:rPr lang="ja-JP" altLang="en-US" dirty="0"/>
              <a:t>）</a:t>
            </a:r>
          </a:p>
          <a:p>
            <a:r>
              <a:rPr lang="en-US" altLang="ja-JP" dirty="0"/>
              <a:t>https://www.r-ccs.riken.jp/wp/wp-content/uploads/2022/02/220202tsubokura.pdf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A9254A-0180-4F7D-89CC-1B794BB727D0}"/>
              </a:ext>
            </a:extLst>
          </p:cNvPr>
          <p:cNvSpPr txBox="1"/>
          <p:nvPr/>
        </p:nvSpPr>
        <p:spPr>
          <a:xfrm>
            <a:off x="487607" y="1072604"/>
            <a:ext cx="8168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effectLst/>
                <a:latin typeface="Helvetica Neue"/>
              </a:rPr>
              <a:t>吸気時に飛沫やエアロゾルをマスクはどの程度防ぐか</a:t>
            </a:r>
            <a:endParaRPr lang="ja-JP" altLang="en-US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020F9B-05A6-4BC9-AA15-429CA2CD85EE}"/>
              </a:ext>
            </a:extLst>
          </p:cNvPr>
          <p:cNvSpPr txBox="1"/>
          <p:nvPr/>
        </p:nvSpPr>
        <p:spPr>
          <a:xfrm>
            <a:off x="318231" y="414875"/>
            <a:ext cx="8482239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ja-JP" altLang="en-US" sz="4000" b="1" i="0" dirty="0">
                <a:solidFill>
                  <a:srgbClr val="FF0000"/>
                </a:solidFill>
                <a:effectLst/>
                <a:latin typeface="Helvetica Neue"/>
              </a:rPr>
              <a:t>マスクの被感染防止効果</a:t>
            </a:r>
            <a:endParaRPr lang="ja-JP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800767D-B4B8-43AB-BB2E-380BE4492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64" y="1903501"/>
            <a:ext cx="3017053" cy="384651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9B63A41-B3E1-4331-8977-52D756A92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717" y="1699156"/>
            <a:ext cx="2980952" cy="39333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15B1C0D-BB79-441B-8144-DB64EC896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293" y="1670584"/>
            <a:ext cx="3371429" cy="3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17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C15495-1AA4-4352-A31D-C4273C9D7E32}"/>
              </a:ext>
            </a:extLst>
          </p:cNvPr>
          <p:cNvSpPr txBox="1"/>
          <p:nvPr/>
        </p:nvSpPr>
        <p:spPr>
          <a:xfrm>
            <a:off x="330588" y="6194252"/>
            <a:ext cx="8482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室内環境におけるウイルス飛沫感染の予測とその対策（理科学研究所</a:t>
            </a:r>
            <a:r>
              <a:rPr lang="en-US" altLang="ja-JP" dirty="0"/>
              <a:t>2022.2</a:t>
            </a:r>
            <a:r>
              <a:rPr lang="ja-JP" altLang="en-US" dirty="0"/>
              <a:t>）</a:t>
            </a:r>
          </a:p>
          <a:p>
            <a:r>
              <a:rPr lang="en-US" altLang="ja-JP" dirty="0"/>
              <a:t>https://www.r-ccs.riken.jp/wp/wp-content/uploads/2022/02/220202tsubokura.pdf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A9254A-0180-4F7D-89CC-1B794BB727D0}"/>
              </a:ext>
            </a:extLst>
          </p:cNvPr>
          <p:cNvSpPr txBox="1"/>
          <p:nvPr/>
        </p:nvSpPr>
        <p:spPr>
          <a:xfrm>
            <a:off x="450787" y="1003553"/>
            <a:ext cx="8168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effectLst/>
                <a:latin typeface="Helvetica Neue"/>
              </a:rPr>
              <a:t>鼻腔、口腔などで身体に入る粒子の大きさと粒子数</a:t>
            </a:r>
            <a:endParaRPr lang="ja-JP" altLang="en-US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AC1A08-4F4B-4286-88F7-379FD2152693}"/>
              </a:ext>
            </a:extLst>
          </p:cNvPr>
          <p:cNvSpPr txBox="1"/>
          <p:nvPr/>
        </p:nvSpPr>
        <p:spPr>
          <a:xfrm>
            <a:off x="204154" y="4795534"/>
            <a:ext cx="8735398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・ヒトは鼻で呼吸している。鼻出しマスクは無意味</a:t>
            </a:r>
          </a:p>
          <a:p>
            <a:r>
              <a:rPr kumimoji="1" lang="ja-JP" altLang="en-US" sz="2800" b="1" dirty="0">
                <a:solidFill>
                  <a:srgbClr val="FF0000"/>
                </a:solidFill>
              </a:rPr>
              <a:t>・不織布マスクでも小さい粒子の遮断は難しい。</a:t>
            </a:r>
          </a:p>
          <a:p>
            <a:r>
              <a:rPr kumimoji="1" lang="ja-JP" altLang="en-US" sz="2800" b="1" dirty="0">
                <a:solidFill>
                  <a:srgbClr val="FF0000"/>
                </a:solidFill>
              </a:rPr>
              <a:t>　⇒換気の必要性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AD8FC-D477-4FD8-81BA-4EAE1A08F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1" y="1590238"/>
            <a:ext cx="4558182" cy="320529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68EAF7-5BD9-4801-B89F-38B159F484AB}"/>
              </a:ext>
            </a:extLst>
          </p:cNvPr>
          <p:cNvSpPr txBox="1"/>
          <p:nvPr/>
        </p:nvSpPr>
        <p:spPr>
          <a:xfrm>
            <a:off x="305990" y="414161"/>
            <a:ext cx="7824916" cy="589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ja-JP" altLang="en-US" sz="4000" b="1" i="0" dirty="0">
                <a:solidFill>
                  <a:srgbClr val="FF0000"/>
                </a:solidFill>
                <a:effectLst/>
                <a:latin typeface="Helvetica Neue"/>
              </a:rPr>
              <a:t>マスクの被感染防止効果</a:t>
            </a:r>
            <a:endParaRPr lang="ja-JP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FF854C2-ABE9-4341-9029-92CF5C223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033" y="1576769"/>
            <a:ext cx="4595296" cy="3205296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1E37D258-D26B-431F-BA29-6A8CD8C92C02}"/>
              </a:ext>
            </a:extLst>
          </p:cNvPr>
          <p:cNvSpPr/>
          <p:nvPr/>
        </p:nvSpPr>
        <p:spPr>
          <a:xfrm rot="631546">
            <a:off x="877746" y="2400476"/>
            <a:ext cx="3576718" cy="14164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2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43030AF-F21E-494A-8E91-B7101E43C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271" y="681822"/>
            <a:ext cx="5958794" cy="50903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773A24-D13A-4DC1-BFAF-18709600AC2D}"/>
              </a:ext>
            </a:extLst>
          </p:cNvPr>
          <p:cNvSpPr txBox="1"/>
          <p:nvPr/>
        </p:nvSpPr>
        <p:spPr>
          <a:xfrm>
            <a:off x="492369" y="37530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マスクの効果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E1DEB5-8791-4A2E-BBD3-8BFA81BD3F91}"/>
              </a:ext>
            </a:extLst>
          </p:cNvPr>
          <p:cNvSpPr txBox="1"/>
          <p:nvPr/>
        </p:nvSpPr>
        <p:spPr>
          <a:xfrm>
            <a:off x="4935939" y="389434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素材の悪い</a:t>
            </a:r>
            <a:r>
              <a:rPr lang="ja-JP" altLang="en-US" sz="3200" b="1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布</a:t>
            </a:r>
            <a:r>
              <a:rPr kumimoji="1" lang="ja-JP" altLang="en-US" sz="3200" b="1" dirty="0"/>
              <a:t>マスク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B89489-C7CB-4FB9-A98E-6DFBCFA046D8}"/>
              </a:ext>
            </a:extLst>
          </p:cNvPr>
          <p:cNvSpPr txBox="1"/>
          <p:nvPr/>
        </p:nvSpPr>
        <p:spPr>
          <a:xfrm>
            <a:off x="317038" y="5879373"/>
            <a:ext cx="8496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スーパーコンピューター「富岳」によるマスクの飛沫シミュレーション。</a:t>
            </a: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理研・豊橋技術科学大・神戸大提供、京都工芸繊維大・阪大・大王製紙協力　（朝日新聞デジタル）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E93343-68F1-4FE8-BD6F-BEA2F4AA3E05}"/>
              </a:ext>
            </a:extLst>
          </p:cNvPr>
          <p:cNvSpPr txBox="1"/>
          <p:nvPr/>
        </p:nvSpPr>
        <p:spPr>
          <a:xfrm>
            <a:off x="396757" y="1195667"/>
            <a:ext cx="23323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マスクを通り抜けた</a:t>
            </a: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飛沫</a:t>
            </a:r>
          </a:p>
          <a:p>
            <a:endParaRPr lang="ja-JP" altLang="en-US" b="0" i="0" dirty="0">
              <a:solidFill>
                <a:srgbClr val="0A0A03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隙間から漏れた飛沫</a:t>
            </a:r>
          </a:p>
          <a:p>
            <a:endParaRPr lang="ja-JP" altLang="en-US" b="0" i="0" dirty="0">
              <a:solidFill>
                <a:srgbClr val="0A0A03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マスクに捕らえられた飛沫</a:t>
            </a:r>
            <a:endParaRPr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BC5C723-CF7B-424F-936C-17901C19F4FB}"/>
              </a:ext>
            </a:extLst>
          </p:cNvPr>
          <p:cNvSpPr/>
          <p:nvPr/>
        </p:nvSpPr>
        <p:spPr>
          <a:xfrm>
            <a:off x="242012" y="1266005"/>
            <a:ext cx="154745" cy="15474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958ED2F-F6B8-4450-A2AB-CFB68F45A7EE}"/>
              </a:ext>
            </a:extLst>
          </p:cNvPr>
          <p:cNvSpPr/>
          <p:nvPr/>
        </p:nvSpPr>
        <p:spPr>
          <a:xfrm>
            <a:off x="239666" y="2065999"/>
            <a:ext cx="154745" cy="1547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2505B6F-F01C-44C5-BADF-9EC7B99F3D41}"/>
              </a:ext>
            </a:extLst>
          </p:cNvPr>
          <p:cNvSpPr/>
          <p:nvPr/>
        </p:nvSpPr>
        <p:spPr>
          <a:xfrm>
            <a:off x="239667" y="2625882"/>
            <a:ext cx="154745" cy="1547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285EBE9-C8D3-4442-A661-1D862E5D34A7}"/>
              </a:ext>
            </a:extLst>
          </p:cNvPr>
          <p:cNvSpPr txBox="1"/>
          <p:nvPr/>
        </p:nvSpPr>
        <p:spPr>
          <a:xfrm>
            <a:off x="6474599" y="1123153"/>
            <a:ext cx="253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材質にもよるが、飛沫はかなり</a:t>
            </a:r>
          </a:p>
          <a:p>
            <a:r>
              <a:rPr lang="ja-JP" altLang="en-US" sz="24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飛散する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9248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A6A287F-C699-48E1-85FB-4ED8162B9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914" y="619294"/>
            <a:ext cx="5546564" cy="52126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773A24-D13A-4DC1-BFAF-18709600AC2D}"/>
              </a:ext>
            </a:extLst>
          </p:cNvPr>
          <p:cNvSpPr txBox="1"/>
          <p:nvPr/>
        </p:nvSpPr>
        <p:spPr>
          <a:xfrm>
            <a:off x="492369" y="37530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マスクの効果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E1DEB5-8791-4A2E-BBD3-8BFA81BD3F91}"/>
              </a:ext>
            </a:extLst>
          </p:cNvPr>
          <p:cNvSpPr txBox="1"/>
          <p:nvPr/>
        </p:nvSpPr>
        <p:spPr>
          <a:xfrm>
            <a:off x="4935939" y="3894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不織布</a:t>
            </a:r>
            <a:r>
              <a:rPr kumimoji="1" lang="ja-JP" altLang="en-US" sz="3200" b="1" dirty="0"/>
              <a:t>マスク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B89489-C7CB-4FB9-A98E-6DFBCFA046D8}"/>
              </a:ext>
            </a:extLst>
          </p:cNvPr>
          <p:cNvSpPr txBox="1"/>
          <p:nvPr/>
        </p:nvSpPr>
        <p:spPr>
          <a:xfrm>
            <a:off x="317038" y="5879373"/>
            <a:ext cx="8496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スーパーコンピューター「富岳」によるマスクの飛沫シミュレーション。</a:t>
            </a: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理研・豊橋技術科学大・神戸大提供、京都工芸繊維大・阪大・大王製紙協力　（朝日新聞デジタル）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E93343-68F1-4FE8-BD6F-BEA2F4AA3E05}"/>
              </a:ext>
            </a:extLst>
          </p:cNvPr>
          <p:cNvSpPr txBox="1"/>
          <p:nvPr/>
        </p:nvSpPr>
        <p:spPr>
          <a:xfrm>
            <a:off x="396757" y="1195667"/>
            <a:ext cx="23323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マスクを通り抜けた</a:t>
            </a: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飛沫</a:t>
            </a:r>
          </a:p>
          <a:p>
            <a:endParaRPr lang="ja-JP" altLang="en-US" b="0" i="0" dirty="0">
              <a:solidFill>
                <a:srgbClr val="0A0A03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隙間から漏れた飛沫</a:t>
            </a:r>
          </a:p>
          <a:p>
            <a:endParaRPr lang="ja-JP" altLang="en-US" b="0" i="0" dirty="0">
              <a:solidFill>
                <a:srgbClr val="0A0A03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マスクに捕らえられた飛沫</a:t>
            </a:r>
            <a:endParaRPr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BC5C723-CF7B-424F-936C-17901C19F4FB}"/>
              </a:ext>
            </a:extLst>
          </p:cNvPr>
          <p:cNvSpPr/>
          <p:nvPr/>
        </p:nvSpPr>
        <p:spPr>
          <a:xfrm>
            <a:off x="242012" y="1266005"/>
            <a:ext cx="154745" cy="15474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958ED2F-F6B8-4450-A2AB-CFB68F45A7EE}"/>
              </a:ext>
            </a:extLst>
          </p:cNvPr>
          <p:cNvSpPr/>
          <p:nvPr/>
        </p:nvSpPr>
        <p:spPr>
          <a:xfrm>
            <a:off x="239666" y="2065999"/>
            <a:ext cx="154745" cy="1547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2505B6F-F01C-44C5-BADF-9EC7B99F3D41}"/>
              </a:ext>
            </a:extLst>
          </p:cNvPr>
          <p:cNvSpPr/>
          <p:nvPr/>
        </p:nvSpPr>
        <p:spPr>
          <a:xfrm>
            <a:off x="239667" y="2625882"/>
            <a:ext cx="154745" cy="1547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1A61264-7AB2-420C-BBB3-FC72A28368A7}"/>
              </a:ext>
            </a:extLst>
          </p:cNvPr>
          <p:cNvSpPr txBox="1"/>
          <p:nvPr/>
        </p:nvSpPr>
        <p:spPr>
          <a:xfrm>
            <a:off x="317038" y="3631009"/>
            <a:ext cx="2954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前方への飛沫は</a:t>
            </a:r>
          </a:p>
          <a:p>
            <a:r>
              <a:rPr lang="ja-JP" altLang="en-US" sz="24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ほとんど抑えられる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9567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C42D1EF-B0E5-4E5E-B7A1-5C0B3B4A1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51" y="759934"/>
            <a:ext cx="5986702" cy="505714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773A24-D13A-4DC1-BFAF-18709600AC2D}"/>
              </a:ext>
            </a:extLst>
          </p:cNvPr>
          <p:cNvSpPr txBox="1"/>
          <p:nvPr/>
        </p:nvSpPr>
        <p:spPr>
          <a:xfrm>
            <a:off x="492369" y="37530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マスクの効果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E1DEB5-8791-4A2E-BBD3-8BFA81BD3F91}"/>
              </a:ext>
            </a:extLst>
          </p:cNvPr>
          <p:cNvSpPr txBox="1"/>
          <p:nvPr/>
        </p:nvSpPr>
        <p:spPr>
          <a:xfrm>
            <a:off x="4935939" y="389434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i="0" dirty="0">
                <a:solidFill>
                  <a:srgbClr val="0A0A03"/>
                </a:solidFill>
                <a:effectLst/>
                <a:latin typeface="+mn-ea"/>
              </a:rPr>
              <a:t>ウレタン</a:t>
            </a:r>
            <a:r>
              <a:rPr kumimoji="1" lang="ja-JP" altLang="en-US" sz="3200" b="1" dirty="0">
                <a:latin typeface="+mn-ea"/>
              </a:rPr>
              <a:t>マスク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B89489-C7CB-4FB9-A98E-6DFBCFA046D8}"/>
              </a:ext>
            </a:extLst>
          </p:cNvPr>
          <p:cNvSpPr txBox="1"/>
          <p:nvPr/>
        </p:nvSpPr>
        <p:spPr>
          <a:xfrm>
            <a:off x="317038" y="5879373"/>
            <a:ext cx="8496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スーパーコンピューター「富岳」によるマスクの飛沫シミュレーション。</a:t>
            </a: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理研・豊橋技術科学大・神戸大提供、京都工芸繊維大・阪大・大王製紙協力　（朝日新聞デジタル）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E93343-68F1-4FE8-BD6F-BEA2F4AA3E05}"/>
              </a:ext>
            </a:extLst>
          </p:cNvPr>
          <p:cNvSpPr txBox="1"/>
          <p:nvPr/>
        </p:nvSpPr>
        <p:spPr>
          <a:xfrm>
            <a:off x="396757" y="1195667"/>
            <a:ext cx="23323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マスクを通り抜けた</a:t>
            </a: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飛沫</a:t>
            </a:r>
          </a:p>
          <a:p>
            <a:endParaRPr lang="ja-JP" altLang="en-US" b="0" i="0" dirty="0">
              <a:solidFill>
                <a:srgbClr val="0A0A03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隙間から漏れた飛沫</a:t>
            </a:r>
          </a:p>
          <a:p>
            <a:endParaRPr lang="ja-JP" altLang="en-US" b="0" i="0" dirty="0">
              <a:solidFill>
                <a:srgbClr val="0A0A03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マスクに捕らえられた飛沫</a:t>
            </a:r>
            <a:endParaRPr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BC5C723-CF7B-424F-936C-17901C19F4FB}"/>
              </a:ext>
            </a:extLst>
          </p:cNvPr>
          <p:cNvSpPr/>
          <p:nvPr/>
        </p:nvSpPr>
        <p:spPr>
          <a:xfrm>
            <a:off x="242012" y="1266005"/>
            <a:ext cx="154745" cy="15474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958ED2F-F6B8-4450-A2AB-CFB68F45A7EE}"/>
              </a:ext>
            </a:extLst>
          </p:cNvPr>
          <p:cNvSpPr/>
          <p:nvPr/>
        </p:nvSpPr>
        <p:spPr>
          <a:xfrm>
            <a:off x="239666" y="2065999"/>
            <a:ext cx="154745" cy="1547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2505B6F-F01C-44C5-BADF-9EC7B99F3D41}"/>
              </a:ext>
            </a:extLst>
          </p:cNvPr>
          <p:cNvSpPr/>
          <p:nvPr/>
        </p:nvSpPr>
        <p:spPr>
          <a:xfrm>
            <a:off x="239667" y="2625882"/>
            <a:ext cx="154745" cy="1547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1F7C753-B2AF-47D9-B31A-F39B92FCC78D}"/>
              </a:ext>
            </a:extLst>
          </p:cNvPr>
          <p:cNvSpPr txBox="1"/>
          <p:nvPr/>
        </p:nvSpPr>
        <p:spPr>
          <a:xfrm>
            <a:off x="6414869" y="1195667"/>
            <a:ext cx="2487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ないよりマシ</a:t>
            </a:r>
            <a:endParaRPr lang="ja-JP" altLang="en-US" sz="2800" b="1" dirty="0">
              <a:solidFill>
                <a:srgbClr val="0A0A03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28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というレベル</a:t>
            </a:r>
          </a:p>
        </p:txBody>
      </p:sp>
    </p:spTree>
    <p:extLst>
      <p:ext uri="{BB962C8B-B14F-4D97-AF65-F5344CB8AC3E}">
        <p14:creationId xmlns:p14="http://schemas.microsoft.com/office/powerpoint/2010/main" val="1161380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9682C9EE-81C3-4202-B363-C15AD38DA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149" y="3712640"/>
            <a:ext cx="3196918" cy="27005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2C1ED17-BFE8-4962-8B9B-F5BA0ABE1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94" y="797889"/>
            <a:ext cx="2458990" cy="262890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88A1401-EB89-4334-9FE5-FAB486EEE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500" y="694694"/>
            <a:ext cx="3196918" cy="273098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773A24-D13A-4DC1-BFAF-18709600AC2D}"/>
              </a:ext>
            </a:extLst>
          </p:cNvPr>
          <p:cNvSpPr txBox="1"/>
          <p:nvPr/>
        </p:nvSpPr>
        <p:spPr>
          <a:xfrm>
            <a:off x="492369" y="375300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マスクの効果の比較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E1DEB5-8791-4A2E-BBD3-8BFA81BD3F91}"/>
              </a:ext>
            </a:extLst>
          </p:cNvPr>
          <p:cNvSpPr txBox="1"/>
          <p:nvPr/>
        </p:nvSpPr>
        <p:spPr>
          <a:xfrm>
            <a:off x="4308638" y="4486802"/>
            <a:ext cx="1839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i="0" dirty="0">
                <a:solidFill>
                  <a:srgbClr val="0A0A03"/>
                </a:solidFill>
                <a:effectLst/>
                <a:latin typeface="+mn-ea"/>
              </a:rPr>
              <a:t>ウレタン</a:t>
            </a:r>
            <a:r>
              <a:rPr kumimoji="1" lang="ja-JP" altLang="en-US" sz="3200" b="1" dirty="0">
                <a:latin typeface="+mn-ea"/>
              </a:rPr>
              <a:t>マスク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B89489-C7CB-4FB9-A98E-6DFBCFA046D8}"/>
              </a:ext>
            </a:extLst>
          </p:cNvPr>
          <p:cNvSpPr txBox="1"/>
          <p:nvPr/>
        </p:nvSpPr>
        <p:spPr>
          <a:xfrm>
            <a:off x="317038" y="5879373"/>
            <a:ext cx="8496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スーパーコンピューター「富岳」によるマスクの</a:t>
            </a: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飛沫シミュレーション。理研・豊橋技術科学大・</a:t>
            </a: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神戸大提供、京都工芸繊維大・阪大・大王製紙協力　（朝日新聞デジタル）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E93343-68F1-4FE8-BD6F-BEA2F4AA3E05}"/>
              </a:ext>
            </a:extLst>
          </p:cNvPr>
          <p:cNvSpPr txBox="1"/>
          <p:nvPr/>
        </p:nvSpPr>
        <p:spPr>
          <a:xfrm>
            <a:off x="869903" y="4500323"/>
            <a:ext cx="304091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マスクを通り抜けた飛沫</a:t>
            </a:r>
          </a:p>
          <a:p>
            <a:pPr>
              <a:lnSpc>
                <a:spcPts val="1200"/>
              </a:lnSpc>
            </a:pPr>
            <a:endParaRPr lang="ja-JP" altLang="en-US" b="0" i="0" dirty="0">
              <a:solidFill>
                <a:srgbClr val="0A0A03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隙間から漏れた飛沫</a:t>
            </a:r>
          </a:p>
          <a:p>
            <a:pPr>
              <a:lnSpc>
                <a:spcPts val="1200"/>
              </a:lnSpc>
            </a:pPr>
            <a:endParaRPr lang="ja-JP" altLang="en-US" b="0" i="0" dirty="0">
              <a:solidFill>
                <a:srgbClr val="0A0A03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マスクに捕らえられた飛沫</a:t>
            </a:r>
            <a:endParaRPr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BC5C723-CF7B-424F-936C-17901C19F4FB}"/>
              </a:ext>
            </a:extLst>
          </p:cNvPr>
          <p:cNvSpPr/>
          <p:nvPr/>
        </p:nvSpPr>
        <p:spPr>
          <a:xfrm>
            <a:off x="664749" y="4572146"/>
            <a:ext cx="154745" cy="15474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958ED2F-F6B8-4450-A2AB-CFB68F45A7EE}"/>
              </a:ext>
            </a:extLst>
          </p:cNvPr>
          <p:cNvSpPr/>
          <p:nvPr/>
        </p:nvSpPr>
        <p:spPr>
          <a:xfrm>
            <a:off x="667143" y="4964983"/>
            <a:ext cx="154745" cy="1547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2505B6F-F01C-44C5-BADF-9EC7B99F3D41}"/>
              </a:ext>
            </a:extLst>
          </p:cNvPr>
          <p:cNvSpPr/>
          <p:nvPr/>
        </p:nvSpPr>
        <p:spPr>
          <a:xfrm>
            <a:off x="667142" y="5409276"/>
            <a:ext cx="154745" cy="1547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D15E10F-C590-48C0-A76A-A4C63DA98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153" y="492999"/>
            <a:ext cx="2931603" cy="275511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5072E42-6A1C-4C7C-9FA9-BA5368131875}"/>
              </a:ext>
            </a:extLst>
          </p:cNvPr>
          <p:cNvSpPr txBox="1"/>
          <p:nvPr/>
        </p:nvSpPr>
        <p:spPr>
          <a:xfrm>
            <a:off x="317038" y="3432820"/>
            <a:ext cx="2544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医療用</a:t>
            </a:r>
            <a:r>
              <a:rPr kumimoji="1" lang="en-US" altLang="ja-JP" sz="2400" b="1" dirty="0"/>
              <a:t>N95</a:t>
            </a:r>
            <a:r>
              <a:rPr kumimoji="1" lang="ja-JP" altLang="en-US" sz="2400" b="1" dirty="0"/>
              <a:t>マスク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BCA516-C6EA-4D8B-B9C2-DE86557B5C9B}"/>
              </a:ext>
            </a:extLst>
          </p:cNvPr>
          <p:cNvSpPr txBox="1"/>
          <p:nvPr/>
        </p:nvSpPr>
        <p:spPr>
          <a:xfrm>
            <a:off x="3045024" y="3428003"/>
            <a:ext cx="304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素材の悪い布</a:t>
            </a:r>
            <a:r>
              <a:rPr kumimoji="1" lang="ja-JP" altLang="en-US" sz="2400" b="1" dirty="0"/>
              <a:t>マスク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68C6F47-FC7D-4AF1-93ED-FB15E485172A}"/>
              </a:ext>
            </a:extLst>
          </p:cNvPr>
          <p:cNvSpPr txBox="1"/>
          <p:nvPr/>
        </p:nvSpPr>
        <p:spPr>
          <a:xfrm>
            <a:off x="6148277" y="3321312"/>
            <a:ext cx="270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0" i="0" dirty="0">
                <a:solidFill>
                  <a:srgbClr val="0A0A03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不織布</a:t>
            </a:r>
            <a:r>
              <a:rPr kumimoji="1" lang="ja-JP" altLang="en-US" sz="2800" b="1" dirty="0"/>
              <a:t>マスク</a:t>
            </a:r>
          </a:p>
        </p:txBody>
      </p:sp>
    </p:spTree>
    <p:extLst>
      <p:ext uri="{BB962C8B-B14F-4D97-AF65-F5344CB8AC3E}">
        <p14:creationId xmlns:p14="http://schemas.microsoft.com/office/powerpoint/2010/main" val="393179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773A24-D13A-4DC1-BFAF-18709600AC2D}"/>
              </a:ext>
            </a:extLst>
          </p:cNvPr>
          <p:cNvSpPr txBox="1"/>
          <p:nvPr/>
        </p:nvSpPr>
        <p:spPr>
          <a:xfrm>
            <a:off x="492369" y="37530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マスクの効果</a:t>
            </a:r>
          </a:p>
        </p:txBody>
      </p:sp>
      <p:pic>
        <p:nvPicPr>
          <p:cNvPr id="1026" name="Picture 2" descr="マスクの素材やフェイスシールドで、飛沫の飛散抑制の効果はどう違う？（参考資料：豊橋技術科学大のプレスリリース）">
            <a:extLst>
              <a:ext uri="{FF2B5EF4-FFF2-40B4-BE49-F238E27FC236}">
                <a16:creationId xmlns:a16="http://schemas.microsoft.com/office/drawing/2014/main" id="{0CAE39AD-0F8C-4A89-AD28-F6AAF848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6" y="1021631"/>
            <a:ext cx="8346347" cy="468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F8522FE-3964-4A37-B4E0-DB1E45E4F507}"/>
              </a:ext>
            </a:extLst>
          </p:cNvPr>
          <p:cNvSpPr txBox="1"/>
          <p:nvPr/>
        </p:nvSpPr>
        <p:spPr>
          <a:xfrm>
            <a:off x="398825" y="5806510"/>
            <a:ext cx="8346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4"/>
              </a:rPr>
              <a:t>マスクの選び方は？ ウレタンは性能劣る</a:t>
            </a:r>
            <a:r>
              <a:rPr lang="en-US" altLang="ja-JP" dirty="0">
                <a:hlinkClick r:id="rId4"/>
              </a:rPr>
              <a:t>【</a:t>
            </a:r>
            <a:r>
              <a:rPr lang="ja-JP" altLang="en-US" dirty="0">
                <a:hlinkClick r:id="rId4"/>
              </a:rPr>
              <a:t>素材別の比較結果</a:t>
            </a:r>
            <a:r>
              <a:rPr lang="en-US" altLang="ja-JP" dirty="0">
                <a:hlinkClick r:id="rId4"/>
              </a:rPr>
              <a:t>】 | </a:t>
            </a:r>
            <a:r>
              <a:rPr lang="ja-JP" altLang="en-US" dirty="0">
                <a:hlinkClick r:id="rId4"/>
              </a:rPr>
              <a:t>ハフポスト </a:t>
            </a:r>
            <a:r>
              <a:rPr lang="en-US" altLang="ja-JP" dirty="0">
                <a:hlinkClick r:id="rId4"/>
              </a:rPr>
              <a:t>(huffingtonpost.jp)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245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F58C6B-B27C-4E40-A1CD-99576AC4E1D0}"/>
              </a:ext>
            </a:extLst>
          </p:cNvPr>
          <p:cNvSpPr txBox="1"/>
          <p:nvPr/>
        </p:nvSpPr>
        <p:spPr>
          <a:xfrm>
            <a:off x="601394" y="332267"/>
            <a:ext cx="7149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せきをすると飛沫はかなり拡散される</a:t>
            </a:r>
            <a:endParaRPr lang="ja-JP" altLang="en-US" sz="3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A9C72A-EF4F-4997-87B9-C31CF3E6F445}"/>
              </a:ext>
            </a:extLst>
          </p:cNvPr>
          <p:cNvSpPr txBox="1"/>
          <p:nvPr/>
        </p:nvSpPr>
        <p:spPr>
          <a:xfrm>
            <a:off x="724486" y="6072277"/>
            <a:ext cx="8208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神戸新聞　</a:t>
            </a:r>
            <a:r>
              <a:rPr lang="en-US" altLang="ja-JP" dirty="0"/>
              <a:t>https://www.kobe-np.co.jp/news/sougou/202006/p1_0013394589.shtml</a:t>
            </a:r>
            <a:endParaRPr lang="ja-JP" altLang="en-US" dirty="0"/>
          </a:p>
        </p:txBody>
      </p:sp>
      <p:pic>
        <p:nvPicPr>
          <p:cNvPr id="1028" name="Picture 4" descr="２メートル程度距離を取ったテーブルで強いせきを２回した際の飛沫（提供＝理研、豊橋技科大、協力＝京工繊大、阪大）">
            <a:extLst>
              <a:ext uri="{FF2B5EF4-FFF2-40B4-BE49-F238E27FC236}">
                <a16:creationId xmlns:a16="http://schemas.microsoft.com/office/drawing/2014/main" id="{44785C52-DF78-4CEA-9C4C-13CA4201E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6982" r="6126" b="10413"/>
          <a:stretch/>
        </p:blipFill>
        <p:spPr bwMode="auto">
          <a:xfrm>
            <a:off x="968326" y="894703"/>
            <a:ext cx="6656364" cy="449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5362FB9-8713-4981-BF8E-152851FE7F92}"/>
              </a:ext>
            </a:extLst>
          </p:cNvPr>
          <p:cNvSpPr txBox="1"/>
          <p:nvPr/>
        </p:nvSpPr>
        <p:spPr>
          <a:xfrm>
            <a:off x="876886" y="5461840"/>
            <a:ext cx="7941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２メートル程度距離を取ったテーブルで強いせきを２回した際の飛沫（提供＝理研、豊橋技科大、協力＝京工繊大、阪大）　神戸新聞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75638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F58C6B-B27C-4E40-A1CD-99576AC4E1D0}"/>
              </a:ext>
            </a:extLst>
          </p:cNvPr>
          <p:cNvSpPr txBox="1"/>
          <p:nvPr/>
        </p:nvSpPr>
        <p:spPr>
          <a:xfrm>
            <a:off x="4670474" y="4146027"/>
            <a:ext cx="40830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dirty="0">
                <a:solidFill>
                  <a:srgbClr val="000000"/>
                </a:solidFill>
                <a:effectLst/>
                <a:latin typeface="Hiragino Kaku Gothic Pro"/>
              </a:rPr>
              <a:t>床からの仕切りの高さ１２０センチ（上）と１４０センチでせきをした際の飛沫の散り方＝理化学研究所・豊橋技術科学大提供、京都工芸繊維大・大阪大協力</a:t>
            </a:r>
            <a:endParaRPr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A9C72A-EF4F-4997-87B9-C31CF3E6F445}"/>
              </a:ext>
            </a:extLst>
          </p:cNvPr>
          <p:cNvSpPr txBox="1"/>
          <p:nvPr/>
        </p:nvSpPr>
        <p:spPr>
          <a:xfrm>
            <a:off x="4670474" y="5777243"/>
            <a:ext cx="4083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中日新聞　</a:t>
            </a:r>
            <a:r>
              <a:rPr lang="en-US" altLang="ja-JP" dirty="0"/>
              <a:t>https://www.chunichi.co.jp/article/76694</a:t>
            </a:r>
            <a:endParaRPr lang="ja-JP" altLang="en-US" dirty="0"/>
          </a:p>
        </p:txBody>
      </p:sp>
      <p:pic>
        <p:nvPicPr>
          <p:cNvPr id="8194" name="Picture 2" descr="正対避けて／仕切りは頭より高く 飛沫拡散、スパコン「富岳」で予測 ...">
            <a:extLst>
              <a:ext uri="{FF2B5EF4-FFF2-40B4-BE49-F238E27FC236}">
                <a16:creationId xmlns:a16="http://schemas.microsoft.com/office/drawing/2014/main" id="{51B3D415-A7B6-4423-A485-61B0C4A2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81000"/>
            <a:ext cx="418147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292855-BB81-4875-A36F-1B261BD3A74F}"/>
              </a:ext>
            </a:extLst>
          </p:cNvPr>
          <p:cNvSpPr txBox="1"/>
          <p:nvPr/>
        </p:nvSpPr>
        <p:spPr>
          <a:xfrm>
            <a:off x="4670474" y="536729"/>
            <a:ext cx="4083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i="0" dirty="0">
                <a:solidFill>
                  <a:srgbClr val="000000"/>
                </a:solidFill>
                <a:effectLst/>
                <a:latin typeface="Hiragino Kaku Gothic Pro"/>
              </a:rPr>
              <a:t>仕切り板が低いと効果なし</a:t>
            </a:r>
            <a:endParaRPr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274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757</TotalTime>
  <Words>1254</Words>
  <Application>Microsoft Office PowerPoint</Application>
  <PresentationFormat>画面に合わせる (4:3)</PresentationFormat>
  <Paragraphs>151</Paragraphs>
  <Slides>22</Slides>
  <Notes>22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1" baseType="lpstr">
      <vt:lpstr>Helvetica Neue</vt:lpstr>
      <vt:lpstr>Hiragino Kaku Gothic Pro</vt:lpstr>
      <vt:lpstr>メイリオ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西郷 孝</dc:creator>
  <cp:lastModifiedBy>西郷 孝</cp:lastModifiedBy>
  <cp:revision>16</cp:revision>
  <dcterms:created xsi:type="dcterms:W3CDTF">2021-04-19T23:53:33Z</dcterms:created>
  <dcterms:modified xsi:type="dcterms:W3CDTF">2022-04-29T23:57:49Z</dcterms:modified>
</cp:coreProperties>
</file>